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2" r:id="rId1"/>
  </p:sldMasterIdLst>
  <p:notesMasterIdLst>
    <p:notesMasterId r:id="rId23"/>
  </p:notesMasterIdLst>
  <p:sldIdLst>
    <p:sldId id="447" r:id="rId2"/>
    <p:sldId id="455" r:id="rId3"/>
    <p:sldId id="441" r:id="rId4"/>
    <p:sldId id="440" r:id="rId5"/>
    <p:sldId id="391" r:id="rId6"/>
    <p:sldId id="325" r:id="rId7"/>
    <p:sldId id="435" r:id="rId8"/>
    <p:sldId id="310" r:id="rId9"/>
    <p:sldId id="448" r:id="rId10"/>
    <p:sldId id="449" r:id="rId11"/>
    <p:sldId id="450" r:id="rId12"/>
    <p:sldId id="456" r:id="rId13"/>
    <p:sldId id="312" r:id="rId14"/>
    <p:sldId id="364" r:id="rId15"/>
    <p:sldId id="436" r:id="rId16"/>
    <p:sldId id="457" r:id="rId17"/>
    <p:sldId id="459" r:id="rId18"/>
    <p:sldId id="437" r:id="rId19"/>
    <p:sldId id="458" r:id="rId20"/>
    <p:sldId id="434" r:id="rId21"/>
    <p:sldId id="406" r:id="rId22"/>
  </p:sldIdLst>
  <p:sldSz cx="9144000" cy="6858000" type="screen4x3"/>
  <p:notesSz cx="6985000" cy="9271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70A"/>
    <a:srgbClr val="1C7A54"/>
    <a:srgbClr val="7E838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7059" autoAdjust="0"/>
  </p:normalViewPr>
  <p:slideViewPr>
    <p:cSldViewPr snapToGrid="0">
      <p:cViewPr varScale="1">
        <p:scale>
          <a:sx n="114" d="100"/>
          <a:sy n="11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595" cy="4640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774" y="0"/>
            <a:ext cx="3027595" cy="4640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0D6D59-D92F-435B-9A8F-EEB56E06BD00}" type="datetimeFigureOut">
              <a:rPr lang="ru-RU"/>
              <a:pPr>
                <a:defRPr/>
              </a:pPr>
              <a:t>27.05.2014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175" y="4403466"/>
            <a:ext cx="5588652" cy="417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449"/>
            <a:ext cx="3027595" cy="464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774" y="8805449"/>
            <a:ext cx="3027595" cy="464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51EB82-CBEC-46A4-9204-7DDA2761D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6" algn="l" defTabSz="9140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87" algn="l" defTabSz="9140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18" algn="l" defTabSz="9140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49" algn="l" defTabSz="9140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1EB82-CBEC-46A4-9204-7DDA2761D1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1EB82-CBEC-46A4-9204-7DDA2761D1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dirty="0" smtClean="0">
              <a:solidFill>
                <a:schemeClr val="tx1"/>
              </a:solidFill>
              <a:effectLst/>
              <a:latin typeface="Calibri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1EB82-CBEC-46A4-9204-7DDA2761D1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955776" y="8805450"/>
            <a:ext cx="3027595" cy="4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/>
            <a:fld id="{F476BA76-F08E-4F25-AE23-E956F00BCEB8}" type="slidenum">
              <a:rPr lang="en-US" altLang="ko-KR" sz="1200">
                <a:solidFill>
                  <a:srgbClr val="000000"/>
                </a:solidFill>
              </a:rPr>
              <a:pPr algn="r"/>
              <a:t>18</a:t>
            </a:fld>
            <a:endParaRPr lang="en-US" altLang="ko-KR" sz="120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55774" y="8805449"/>
            <a:ext cx="3027595" cy="4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2" tIns="45680" rIns="91362" bIns="45680" anchor="b"/>
          <a:lstStyle/>
          <a:p>
            <a:pPr algn="r"/>
            <a:fld id="{56277BFA-7EDA-4FCE-A215-E7A5DF4659CF}" type="slidenum">
              <a:rPr lang="en-US" altLang="ko-KR" sz="1200">
                <a:solidFill>
                  <a:srgbClr val="000000"/>
                </a:solidFill>
                <a:latin typeface="Calibri" pitchFamily="34" charset="0"/>
                <a:cs typeface="맑은 고딕"/>
              </a:rPr>
              <a:pPr algn="r"/>
              <a:t>19</a:t>
            </a:fld>
            <a:endParaRPr lang="en-US" altLang="ko-KR" sz="1200">
              <a:solidFill>
                <a:srgbClr val="000000"/>
              </a:solidFill>
              <a:latin typeface="Calibri" pitchFamily="34" charset="0"/>
              <a:cs typeface="맑은 고딕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ko-KR" altLang="ko-KR" dirty="0" smtClean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4E78B-FC2D-4E6E-ABAE-AB33BE73710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1EB82-CBEC-46A4-9204-7DDA2761D1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1EB82-CBEC-46A4-9204-7DDA2761D1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955776" y="8805450"/>
            <a:ext cx="3027595" cy="4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/>
            <a:fld id="{F476BA76-F08E-4F25-AE23-E956F00BCEB8}" type="slidenum">
              <a:rPr lang="en-US" altLang="ko-KR" sz="1200">
                <a:solidFill>
                  <a:srgbClr val="000000"/>
                </a:solidFill>
              </a:rPr>
              <a:pPr algn="r"/>
              <a:t>7</a:t>
            </a:fld>
            <a:endParaRPr lang="en-US" altLang="ko-KR" sz="120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55774" y="8805449"/>
            <a:ext cx="3027595" cy="4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2" tIns="45680" rIns="91362" bIns="45680" anchor="b"/>
          <a:lstStyle/>
          <a:p>
            <a:pPr algn="r"/>
            <a:fld id="{56277BFA-7EDA-4FCE-A215-E7A5DF4659CF}" type="slidenum">
              <a:rPr lang="en-US" altLang="ko-KR" sz="1200">
                <a:solidFill>
                  <a:srgbClr val="000000"/>
                </a:solidFill>
                <a:latin typeface="Calibri" pitchFamily="34" charset="0"/>
                <a:cs typeface="맑은 고딕"/>
              </a:rPr>
              <a:pPr algn="r"/>
              <a:t>8</a:t>
            </a:fld>
            <a:endParaRPr lang="en-US" altLang="ko-KR" sz="1200">
              <a:solidFill>
                <a:srgbClr val="000000"/>
              </a:solidFill>
              <a:latin typeface="Calibri" pitchFamily="34" charset="0"/>
              <a:cs typeface="맑은 고딕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ko-KR" altLang="ko-KR" dirty="0" smtClean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55774" y="8805449"/>
            <a:ext cx="3027595" cy="4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2" tIns="45680" rIns="91362" bIns="45680" anchor="b"/>
          <a:lstStyle/>
          <a:p>
            <a:pPr algn="r"/>
            <a:fld id="{56277BFA-7EDA-4FCE-A215-E7A5DF4659CF}" type="slidenum">
              <a:rPr lang="en-US" altLang="ko-KR" sz="1200">
                <a:solidFill>
                  <a:srgbClr val="000000"/>
                </a:solidFill>
                <a:latin typeface="Calibri" pitchFamily="34" charset="0"/>
                <a:cs typeface="맑은 고딕"/>
              </a:rPr>
              <a:pPr algn="r"/>
              <a:t>12</a:t>
            </a:fld>
            <a:endParaRPr lang="en-US" altLang="ko-KR" sz="1200">
              <a:solidFill>
                <a:srgbClr val="000000"/>
              </a:solidFill>
              <a:latin typeface="Calibri" pitchFamily="34" charset="0"/>
              <a:cs typeface="맑은 고딕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ko-KR" altLang="ko-KR" smtClean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55774" y="8805449"/>
            <a:ext cx="3027595" cy="4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2" tIns="45680" rIns="91362" bIns="45680" anchor="b"/>
          <a:lstStyle/>
          <a:p>
            <a:pPr algn="r"/>
            <a:fld id="{56277BFA-7EDA-4FCE-A215-E7A5DF4659CF}" type="slidenum">
              <a:rPr lang="en-US" altLang="ko-KR" sz="1200">
                <a:solidFill>
                  <a:srgbClr val="000000"/>
                </a:solidFill>
                <a:latin typeface="Calibri" pitchFamily="34" charset="0"/>
                <a:cs typeface="맑은 고딕"/>
              </a:rPr>
              <a:pPr algn="r"/>
              <a:t>13</a:t>
            </a:fld>
            <a:endParaRPr lang="en-US" altLang="ko-KR" sz="1200">
              <a:solidFill>
                <a:srgbClr val="000000"/>
              </a:solidFill>
              <a:latin typeface="Calibri" pitchFamily="34" charset="0"/>
              <a:cs typeface="맑은 고딕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ko-KR" altLang="ko-KR" smtClean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D6454-B81C-4326-8843-476BD1019BE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955776" y="8805450"/>
            <a:ext cx="3027595" cy="4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/>
            <a:fld id="{F476BA76-F08E-4F25-AE23-E956F00BCEB8}" type="slidenum">
              <a:rPr lang="en-US" altLang="ko-KR" sz="1200">
                <a:solidFill>
                  <a:srgbClr val="000000"/>
                </a:solidFill>
              </a:rPr>
              <a:pPr algn="r"/>
              <a:t>15</a:t>
            </a:fld>
            <a:endParaRPr lang="en-US" altLang="ko-KR" sz="120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AFCCD-AF29-43E4-B2AE-17EFB3A59A90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F6353D-757D-4430-BDC7-AB24E6E99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76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956" y="253852"/>
            <a:ext cx="8228595" cy="506085"/>
          </a:xfrm>
          <a:prstGeom prst="rect">
            <a:avLst/>
          </a:prstGeom>
        </p:spPr>
        <p:txBody>
          <a:bodyPr lIns="64178" tIns="32089" rIns="64178" bIns="32089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716" y="1144056"/>
            <a:ext cx="8228595" cy="4981948"/>
          </a:xfrm>
          <a:prstGeom prst="rect">
            <a:avLst/>
          </a:prstGeom>
        </p:spPr>
        <p:txBody>
          <a:bodyPr lIns="64178" tIns="32089" rIns="64178" bIns="32089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76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956" y="253852"/>
            <a:ext cx="8228595" cy="506085"/>
          </a:xfrm>
          <a:prstGeom prst="rect">
            <a:avLst/>
          </a:prstGeom>
        </p:spPr>
        <p:txBody>
          <a:bodyPr lIns="64178" tIns="32089" rIns="64178" bIns="32089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716" y="1144056"/>
            <a:ext cx="8228595" cy="4981948"/>
          </a:xfrm>
          <a:prstGeom prst="rect">
            <a:avLst/>
          </a:prstGeom>
        </p:spPr>
        <p:txBody>
          <a:bodyPr lIns="64178" tIns="32089" rIns="64178" bIns="32089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76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956" y="253852"/>
            <a:ext cx="8228595" cy="506085"/>
          </a:xfrm>
          <a:prstGeom prst="rect">
            <a:avLst/>
          </a:prstGeom>
        </p:spPr>
        <p:txBody>
          <a:bodyPr lIns="64178" tIns="32089" rIns="64178" bIns="32089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716" y="1144056"/>
            <a:ext cx="8228595" cy="4981948"/>
          </a:xfrm>
          <a:prstGeom prst="rect">
            <a:avLst/>
          </a:prstGeom>
        </p:spPr>
        <p:txBody>
          <a:bodyPr lIns="64178" tIns="32089" rIns="64178" bIns="32089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email"/>
          <a:srcRect l="10039" r="10039"/>
          <a:stretch>
            <a:fillRect/>
          </a:stretch>
        </p:blipFill>
        <p:spPr bwMode="auto">
          <a:xfrm>
            <a:off x="0" y="0"/>
            <a:ext cx="91376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956" y="253852"/>
            <a:ext cx="8228595" cy="506085"/>
          </a:xfrm>
          <a:prstGeom prst="rect">
            <a:avLst/>
          </a:prstGeom>
        </p:spPr>
        <p:txBody>
          <a:bodyPr lIns="64178" tIns="32089" rIns="64178" bIns="32089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716" y="1144056"/>
            <a:ext cx="8228595" cy="4981948"/>
          </a:xfrm>
          <a:prstGeom prst="rect">
            <a:avLst/>
          </a:prstGeom>
        </p:spPr>
        <p:txBody>
          <a:bodyPr lIns="64178" tIns="32089" rIns="64178" bIns="32089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76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956" y="253852"/>
            <a:ext cx="8228595" cy="506085"/>
          </a:xfrm>
          <a:prstGeom prst="rect">
            <a:avLst/>
          </a:prstGeom>
        </p:spPr>
        <p:txBody>
          <a:bodyPr lIns="64178" tIns="32089" rIns="64178" bIns="32089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716" y="1144056"/>
            <a:ext cx="8228595" cy="4981948"/>
          </a:xfrm>
          <a:prstGeom prst="rect">
            <a:avLst/>
          </a:prstGeom>
        </p:spPr>
        <p:txBody>
          <a:bodyPr lIns="64178" tIns="32089" rIns="64178" bIns="32089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76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956" y="253852"/>
            <a:ext cx="8228595" cy="506085"/>
          </a:xfrm>
          <a:prstGeom prst="rect">
            <a:avLst/>
          </a:prstGeom>
        </p:spPr>
        <p:txBody>
          <a:bodyPr lIns="64178" tIns="32089" rIns="64178" bIns="32089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716" y="1144056"/>
            <a:ext cx="8228595" cy="4981948"/>
          </a:xfrm>
          <a:prstGeom prst="rect">
            <a:avLst/>
          </a:prstGeom>
        </p:spPr>
        <p:txBody>
          <a:bodyPr lIns="64178" tIns="32089" rIns="64178" bIns="32089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email"/>
          <a:srcRect l="10039" r="10039"/>
          <a:stretch>
            <a:fillRect/>
          </a:stretch>
        </p:blipFill>
        <p:spPr bwMode="auto">
          <a:xfrm>
            <a:off x="0" y="0"/>
            <a:ext cx="91376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956" y="253852"/>
            <a:ext cx="8228595" cy="506085"/>
          </a:xfrm>
          <a:prstGeom prst="rect">
            <a:avLst/>
          </a:prstGeom>
        </p:spPr>
        <p:txBody>
          <a:bodyPr lIns="64178" tIns="32089" rIns="64178" bIns="32089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716" y="1144056"/>
            <a:ext cx="8228595" cy="4981948"/>
          </a:xfrm>
          <a:prstGeom prst="rect">
            <a:avLst/>
          </a:prstGeom>
        </p:spPr>
        <p:txBody>
          <a:bodyPr lIns="64178" tIns="32089" rIns="64178" bIns="32089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>
            <a:grpSpLocks/>
          </p:cNvGrpSpPr>
          <p:nvPr userDrawn="1"/>
        </p:nvGrpSpPr>
        <p:grpSpPr bwMode="auto">
          <a:xfrm>
            <a:off x="-1" y="-8021"/>
            <a:ext cx="9144051" cy="737937"/>
            <a:chOff x="-122" y="-319"/>
            <a:chExt cx="9144122" cy="625339"/>
          </a:xfrm>
        </p:grpSpPr>
        <p:pic>
          <p:nvPicPr>
            <p:cNvPr id="3" name="Picture 5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20" y="-1"/>
              <a:ext cx="9144120" cy="625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22" y="-319"/>
              <a:ext cx="694346" cy="61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8" y="6328870"/>
            <a:ext cx="9144048" cy="4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375" y="0"/>
            <a:ext cx="8229600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39" r:id="rId10"/>
    <p:sldLayoutId id="2147483840" r:id="rId11"/>
  </p:sldLayoutIdLst>
  <p:transition>
    <p:fade thruBlk="1"/>
  </p:transition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defRPr sz="4000" b="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20934" algn="ctr" defTabSz="4557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41875" algn="ctr" defTabSz="4557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962813" algn="ctr" defTabSz="4557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283750" algn="ctr" defTabSz="4557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6550" indent="-336550" algn="l" defTabSz="4492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79400" algn="l" defTabSz="4492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650" indent="-220663" algn="l" defTabSz="4492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63" indent="-220663" algn="l" defTabSz="4492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463" indent="-220663" algn="l" defTabSz="4492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8" indent="-228236" algn="l" defTabSz="4564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9" indent="-228236" algn="l" defTabSz="4564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17" indent="-228236" algn="l" defTabSz="4564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6" indent="-228236" algn="l" defTabSz="4564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1" algn="l" defTabSz="45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45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0" algn="l" defTabSz="45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5" algn="l" defTabSz="45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5" algn="l" defTabSz="45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3" algn="l" defTabSz="45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85" algn="l" defTabSz="45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50" algn="l" defTabSz="4564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png"/><Relationship Id="rId9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83.png"/><Relationship Id="rId7" Type="http://schemas.openxmlformats.org/officeDocument/2006/relationships/image" Target="../media/image64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0.pn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58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Relationship Id="rId9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1.pn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5.png"/><Relationship Id="rId3" Type="http://schemas.openxmlformats.org/officeDocument/2006/relationships/image" Target="../media/image106.png"/><Relationship Id="rId7" Type="http://schemas.openxmlformats.org/officeDocument/2006/relationships/image" Target="../media/image110.jpe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9.jpeg"/><Relationship Id="rId11" Type="http://schemas.openxmlformats.org/officeDocument/2006/relationships/image" Target="../media/image58.png"/><Relationship Id="rId5" Type="http://schemas.openxmlformats.org/officeDocument/2006/relationships/image" Target="../media/image108.jpeg"/><Relationship Id="rId10" Type="http://schemas.openxmlformats.org/officeDocument/2006/relationships/image" Target="../media/image113.jpe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0.jpe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58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122.jpeg"/><Relationship Id="rId9" Type="http://schemas.openxmlformats.org/officeDocument/2006/relationships/image" Target="../media/image1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8" descr="C:\mySingle\Temp\UD590 정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33425"/>
            <a:ext cx="9159875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0"/>
            <a:ext cx="9144050" cy="69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6192838"/>
            <a:ext cx="91630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400425" y="6244650"/>
            <a:ext cx="5734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latinLnBrk="1">
              <a:defRPr/>
            </a:pPr>
            <a:r>
              <a:rPr kumimoji="1" lang="ru-RU" altLang="ko-KR" sz="3200" b="1" dirty="0" smtClean="0">
                <a:latin typeface="맑은 고딕" pitchFamily="34" charset="-127"/>
                <a:ea typeface="맑은 고딕" pitchFamily="34" charset="-127"/>
              </a:rPr>
              <a:t>Мониторы </a:t>
            </a:r>
            <a:r>
              <a:rPr kumimoji="1" lang="en-US" altLang="ko-KR" sz="3200" b="1" dirty="0" smtClean="0">
                <a:latin typeface="맑은 고딕" pitchFamily="34" charset="-127"/>
                <a:ea typeface="맑은 고딕" pitchFamily="34" charset="-127"/>
              </a:rPr>
              <a:t>Samsung 2014</a:t>
            </a:r>
            <a:endParaRPr kumimoji="1" lang="ru-RU" altLang="ko-KR" sz="3200" b="1" dirty="0" smtClean="0">
              <a:latin typeface="맑은 고딕" pitchFamily="34" charset="-127"/>
              <a:ea typeface="맑은 고딕" pitchFamily="34" charset="-127"/>
            </a:endParaRPr>
          </a:p>
        </p:txBody>
      </p:sp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79512" y="31260"/>
            <a:ext cx="3159531" cy="69826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64454" y="73476"/>
            <a:ext cx="965244" cy="56725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pSp>
        <p:nvGrpSpPr>
          <p:cNvPr id="10" name="그룹 178"/>
          <p:cNvGrpSpPr>
            <a:grpSpLocks/>
          </p:cNvGrpSpPr>
          <p:nvPr/>
        </p:nvGrpSpPr>
        <p:grpSpPr bwMode="auto">
          <a:xfrm>
            <a:off x="693536" y="3014162"/>
            <a:ext cx="1282820" cy="810208"/>
            <a:chOff x="2274976" y="4561873"/>
            <a:chExt cx="2283499" cy="1164643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74976" y="4561873"/>
              <a:ext cx="2271392" cy="115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12997" y="5187369"/>
              <a:ext cx="845478" cy="539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838200" y="4133610"/>
            <a:ext cx="2867025" cy="55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latinLnBrk="0"/>
            <a:r>
              <a:rPr lang="ru-RU" altLang="ko-KR" sz="1400" b="1" dirty="0" smtClean="0">
                <a:solidFill>
                  <a:srgbClr val="FF0000"/>
                </a:solidFill>
                <a:latin typeface="+mn-lt"/>
                <a:ea typeface="맑은 고딕" pitchFamily="34" charset="-127"/>
              </a:rPr>
              <a:t>В окне изображение с уменьшенным разрешением</a:t>
            </a:r>
            <a:endParaRPr lang="ko-KR" altLang="en-US" sz="1400" b="1" dirty="0">
              <a:solidFill>
                <a:srgbClr val="FF0000"/>
              </a:solidFill>
              <a:latin typeface="+mn-lt"/>
              <a:ea typeface="맑은 고딕" pitchFamily="34" charset="-127"/>
            </a:endParaRPr>
          </a:p>
        </p:txBody>
      </p:sp>
      <p:cxnSp>
        <p:nvCxnSpPr>
          <p:cNvPr id="12" name="직선 연결선 41"/>
          <p:cNvCxnSpPr/>
          <p:nvPr/>
        </p:nvCxnSpPr>
        <p:spPr bwMode="auto">
          <a:xfrm flipV="1">
            <a:off x="1515842" y="2619375"/>
            <a:ext cx="1055908" cy="8251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직선 연결선 42"/>
          <p:cNvCxnSpPr/>
          <p:nvPr/>
        </p:nvCxnSpPr>
        <p:spPr bwMode="auto">
          <a:xfrm flipV="1">
            <a:off x="1958042" y="3638550"/>
            <a:ext cx="2166283" cy="1578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AutoShape 114"/>
          <p:cNvSpPr>
            <a:spLocks noChangeArrowheads="1"/>
          </p:cNvSpPr>
          <p:nvPr/>
        </p:nvSpPr>
        <p:spPr bwMode="auto">
          <a:xfrm>
            <a:off x="1434192" y="1697575"/>
            <a:ext cx="2081891" cy="284761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 w="19050">
            <a:solidFill>
              <a:srgbClr val="ACBDD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rgbClr val="003366"/>
                </a:solidFill>
                <a:latin typeface="+mn-lt"/>
                <a:ea typeface="맑은 고딕" pitchFamily="34" charset="-127"/>
              </a:rPr>
              <a:t>Картинка в Картинке</a:t>
            </a:r>
            <a:endParaRPr lang="en-US" altLang="ko-KR" sz="1400" b="1" dirty="0">
              <a:solidFill>
                <a:srgbClr val="003366"/>
              </a:solidFill>
              <a:latin typeface="+mn-lt"/>
              <a:ea typeface="맑은 고딕" pitchFamily="34" charset="-127"/>
            </a:endParaRPr>
          </a:p>
        </p:txBody>
      </p:sp>
      <p:grpSp>
        <p:nvGrpSpPr>
          <p:cNvPr id="17" name="그룹 46"/>
          <p:cNvGrpSpPr>
            <a:grpSpLocks/>
          </p:cNvGrpSpPr>
          <p:nvPr/>
        </p:nvGrpSpPr>
        <p:grpSpPr bwMode="auto">
          <a:xfrm>
            <a:off x="4604806" y="1674652"/>
            <a:ext cx="3777194" cy="2736998"/>
            <a:chOff x="386753" y="3801214"/>
            <a:chExt cx="3743666" cy="2253986"/>
          </a:xfrm>
        </p:grpSpPr>
        <p:sp>
          <p:nvSpPr>
            <p:cNvPr id="18" name="직사각형 47"/>
            <p:cNvSpPr/>
            <p:nvPr/>
          </p:nvSpPr>
          <p:spPr bwMode="auto">
            <a:xfrm>
              <a:off x="2217601" y="5148000"/>
              <a:ext cx="907200" cy="90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1000">
                <a:latin typeface="맑은 고딕" pitchFamily="34" charset="-127"/>
                <a:ea typeface="맑은 고딕" pitchFamily="34" charset="-127"/>
              </a:endParaRPr>
            </a:p>
          </p:txBody>
        </p:sp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6753" y="5028863"/>
              <a:ext cx="1072996" cy="616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027154" y="5395002"/>
              <a:ext cx="408437" cy="236179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</p:spPr>
        </p:pic>
        <p:cxnSp>
          <p:nvCxnSpPr>
            <p:cNvPr id="22" name="직선 연결선 56"/>
            <p:cNvCxnSpPr/>
            <p:nvPr/>
          </p:nvCxnSpPr>
          <p:spPr>
            <a:xfrm rot="5400000" flipH="1" flipV="1">
              <a:off x="1093081" y="4289941"/>
              <a:ext cx="1049688" cy="1173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직선 연결선 57"/>
            <p:cNvCxnSpPr/>
            <p:nvPr/>
          </p:nvCxnSpPr>
          <p:spPr>
            <a:xfrm flipV="1">
              <a:off x="1440497" y="5300872"/>
              <a:ext cx="2689922" cy="3309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AutoShape 114"/>
            <p:cNvSpPr>
              <a:spLocks noChangeArrowheads="1"/>
            </p:cNvSpPr>
            <p:nvPr/>
          </p:nvSpPr>
          <p:spPr bwMode="auto">
            <a:xfrm>
              <a:off x="1322559" y="3801214"/>
              <a:ext cx="2151749" cy="236509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Samsung PIP 2.0</a:t>
              </a:r>
            </a:p>
          </p:txBody>
        </p:sp>
      </p:grpSp>
      <p:sp>
        <p:nvSpPr>
          <p:cNvPr id="25" name="모서리가 둥근 직사각형 60"/>
          <p:cNvSpPr/>
          <p:nvPr/>
        </p:nvSpPr>
        <p:spPr>
          <a:xfrm>
            <a:off x="561976" y="2055229"/>
            <a:ext cx="3680506" cy="2010346"/>
          </a:xfrm>
          <a:prstGeom prst="roundRect">
            <a:avLst>
              <a:gd name="adj" fmla="val 5435"/>
            </a:avLst>
          </a:prstGeom>
          <a:noFill/>
          <a:ln w="635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6" name="모서리가 둥근 직사각형 61"/>
          <p:cNvSpPr/>
          <p:nvPr/>
        </p:nvSpPr>
        <p:spPr>
          <a:xfrm>
            <a:off x="4495800" y="2055229"/>
            <a:ext cx="4076700" cy="2010346"/>
          </a:xfrm>
          <a:prstGeom prst="roundRect">
            <a:avLst>
              <a:gd name="adj" fmla="val 5435"/>
            </a:avLst>
          </a:prstGeom>
          <a:noFill/>
          <a:ln w="635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/>
        </p:blipFill>
        <p:spPr bwMode="auto">
          <a:xfrm>
            <a:off x="2583369" y="2654543"/>
            <a:ext cx="1489249" cy="979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/>
        </p:blipFill>
        <p:spPr bwMode="auto">
          <a:xfrm>
            <a:off x="6455033" y="2368397"/>
            <a:ext cx="1905423" cy="1095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74"/>
          <p:cNvSpPr txBox="1">
            <a:spLocks noChangeArrowheads="1"/>
          </p:cNvSpPr>
          <p:nvPr/>
        </p:nvSpPr>
        <p:spPr bwMode="auto">
          <a:xfrm>
            <a:off x="4914900" y="4124085"/>
            <a:ext cx="3333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ru-RU" altLang="ko-KR" sz="1400" b="1" dirty="0" smtClean="0">
                <a:solidFill>
                  <a:srgbClr val="FF0000"/>
                </a:solidFill>
                <a:latin typeface="+mn-lt"/>
                <a:ea typeface="맑은 고딕" pitchFamily="34" charset="-127"/>
              </a:rPr>
              <a:t>Сохраняется оригинальное разрешение картинки вплоть до </a:t>
            </a:r>
            <a:r>
              <a:rPr lang="en-US" altLang="ko-KR" sz="1400" b="1" dirty="0" smtClean="0">
                <a:solidFill>
                  <a:srgbClr val="FF0000"/>
                </a:solidFill>
                <a:latin typeface="+mn-lt"/>
                <a:ea typeface="맑은 고딕" pitchFamily="34" charset="-127"/>
              </a:rPr>
              <a:t>Full HD </a:t>
            </a:r>
            <a:endParaRPr lang="en-US" altLang="ko-KR" sz="1400" b="1" dirty="0">
              <a:solidFill>
                <a:srgbClr val="FF0000"/>
              </a:solidFill>
              <a:latin typeface="+mn-lt"/>
              <a:ea typeface="맑은 고딕" pitchFamily="34" charset="-127"/>
            </a:endParaRPr>
          </a:p>
        </p:txBody>
      </p:sp>
      <p:sp>
        <p:nvSpPr>
          <p:cNvPr id="30" name="직사각형 2"/>
          <p:cNvSpPr>
            <a:spLocks noChangeArrowheads="1"/>
          </p:cNvSpPr>
          <p:nvPr/>
        </p:nvSpPr>
        <p:spPr bwMode="auto">
          <a:xfrm>
            <a:off x="866775" y="4918646"/>
            <a:ext cx="73533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ko-KR" sz="1600" b="1" dirty="0" smtClean="0">
                <a:latin typeface="+mn-lt"/>
                <a:ea typeface="맑은 고딕" pitchFamily="34" charset="-127"/>
              </a:rPr>
              <a:t>Поддержка видеорежимов для картинки в окне: </a:t>
            </a:r>
            <a:r>
              <a:rPr lang="en-US" altLang="ko-KR" sz="1600" b="1" dirty="0" smtClean="0">
                <a:solidFill>
                  <a:srgbClr val="0070C0"/>
                </a:solidFill>
                <a:latin typeface="+mn-lt"/>
                <a:ea typeface="맑은 고딕" pitchFamily="34" charset="-127"/>
              </a:rPr>
              <a:t>480P / 720P / 1080P</a:t>
            </a:r>
            <a:endParaRPr lang="ru-RU" altLang="ko-KR" sz="1600" b="1" dirty="0" smtClean="0">
              <a:solidFill>
                <a:srgbClr val="0070C0"/>
              </a:solidFill>
              <a:latin typeface="+mn-lt"/>
              <a:ea typeface="맑은 고딕" pitchFamily="34" charset="-127"/>
            </a:endParaRP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ko-KR" sz="1600" b="1" dirty="0" smtClean="0">
                <a:latin typeface="+mn-lt"/>
                <a:ea typeface="맑은 고딕" pitchFamily="34" charset="-127"/>
              </a:rPr>
              <a:t>Возможность настройки разрешения для картинки в окне и</a:t>
            </a:r>
            <a:r>
              <a:rPr lang="en-US" altLang="ko-KR" sz="1600" b="1" dirty="0" smtClean="0">
                <a:latin typeface="+mn-lt"/>
                <a:ea typeface="맑은 고딕" pitchFamily="34" charset="-127"/>
              </a:rPr>
              <a:t> </a:t>
            </a:r>
            <a:r>
              <a:rPr lang="ru-RU" altLang="ko-KR" sz="1600" b="1" dirty="0" smtClean="0">
                <a:latin typeface="+mn-lt"/>
                <a:ea typeface="맑은 고딕" pitchFamily="34" charset="-127"/>
              </a:rPr>
              <a:t>позиции окна на основном экране</a:t>
            </a:r>
            <a:endParaRPr lang="en-US" altLang="ko-KR" sz="1600" b="1" i="1" dirty="0">
              <a:solidFill>
                <a:srgbClr val="0000FF"/>
              </a:solidFill>
              <a:latin typeface="+mn-lt"/>
              <a:ea typeface="맑은 고딕" pitchFamily="34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9701" y="9525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 smtClean="0">
                <a:latin typeface="+mn-lt"/>
              </a:rPr>
              <a:t>Функция Картинка в Картинке </a:t>
            </a:r>
            <a:r>
              <a:rPr lang="ru-RU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PIP 2.0)</a:t>
            </a:r>
            <a:r>
              <a:rPr lang="ru-RU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в 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Full HD</a:t>
            </a: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308903" y="1012779"/>
            <a:ext cx="126389" cy="2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6"/>
          <p:cNvSpPr txBox="1">
            <a:spLocks/>
          </p:cNvSpPr>
          <p:nvPr/>
        </p:nvSpPr>
        <p:spPr bwMode="auto">
          <a:xfrm>
            <a:off x="734786" y="97972"/>
            <a:ext cx="822960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UHD-</a:t>
            </a:r>
            <a:r>
              <a:rPr kumimoji="0" lang="ru-RU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монитор</a:t>
            </a:r>
            <a:r>
              <a:rPr kumimoji="0" lang="en-US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(UD</a:t>
            </a:r>
            <a:r>
              <a:rPr kumimoji="0" lang="ru-RU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590</a:t>
            </a:r>
            <a:r>
              <a:rPr kumimoji="0" lang="en-US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0"/>
          <p:cNvSpPr txBox="1">
            <a:spLocks noChangeArrowheads="1"/>
          </p:cNvSpPr>
          <p:nvPr/>
        </p:nvSpPr>
        <p:spPr bwMode="auto">
          <a:xfrm>
            <a:off x="2517776" y="861282"/>
            <a:ext cx="44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28600" lvl="1" indent="-228600"/>
            <a:r>
              <a:rPr lang="ru-RU" altLang="ko-KR" sz="2000" b="1" dirty="0" smtClean="0">
                <a:latin typeface="+mn-lt"/>
              </a:rPr>
              <a:t>Любой контент в разрешении 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UHD</a:t>
            </a:r>
            <a:r>
              <a:rPr lang="en-US" altLang="ko-KR" sz="2000" b="1" dirty="0" smtClean="0">
                <a:latin typeface="+mn-lt"/>
              </a:rPr>
              <a:t>!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866776" y="1498600"/>
            <a:ext cx="2400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B0F0"/>
                </a:solidFill>
                <a:latin typeface="+mn-lt"/>
                <a:ea typeface="맑은 고딕" pitchFamily="34" charset="-127"/>
              </a:rPr>
              <a:t>&lt;</a:t>
            </a:r>
            <a:r>
              <a:rPr lang="ru-RU" altLang="ko-KR" sz="1400" b="1" dirty="0" smtClean="0">
                <a:solidFill>
                  <a:srgbClr val="00B0F0"/>
                </a:solidFill>
                <a:latin typeface="+mn-lt"/>
                <a:ea typeface="맑은 고딕" pitchFamily="34" charset="-127"/>
              </a:rPr>
              <a:t>Изображение малого разрешения</a:t>
            </a:r>
            <a:r>
              <a:rPr lang="en-US" altLang="ko-KR" sz="1400" b="1" dirty="0" smtClean="0">
                <a:solidFill>
                  <a:srgbClr val="00B0F0"/>
                </a:solidFill>
                <a:latin typeface="+mn-lt"/>
                <a:ea typeface="맑은 고딕" pitchFamily="34" charset="-127"/>
              </a:rPr>
              <a:t>&gt;</a:t>
            </a:r>
            <a:endParaRPr lang="ko-KR" altLang="en-US" sz="1400" b="1" dirty="0">
              <a:solidFill>
                <a:srgbClr val="00B0F0"/>
              </a:solidFill>
              <a:latin typeface="+mn-lt"/>
              <a:ea typeface="맑은 고딕" pitchFamily="34" charset="-127"/>
            </a:endParaRPr>
          </a:p>
        </p:txBody>
      </p:sp>
      <p:grpSp>
        <p:nvGrpSpPr>
          <p:cNvPr id="10" name="그룹 25"/>
          <p:cNvGrpSpPr>
            <a:grpSpLocks/>
          </p:cNvGrpSpPr>
          <p:nvPr/>
        </p:nvGrpSpPr>
        <p:grpSpPr bwMode="auto">
          <a:xfrm>
            <a:off x="1933575" y="1636646"/>
            <a:ext cx="5734050" cy="1659003"/>
            <a:chOff x="4214810" y="2999582"/>
            <a:chExt cx="4404669" cy="1334547"/>
          </a:xfrm>
        </p:grpSpPr>
        <p:grpSp>
          <p:nvGrpSpPr>
            <p:cNvPr id="22" name="그룹 41"/>
            <p:cNvGrpSpPr>
              <a:grpSpLocks/>
            </p:cNvGrpSpPr>
            <p:nvPr/>
          </p:nvGrpSpPr>
          <p:grpSpPr bwMode="auto">
            <a:xfrm>
              <a:off x="6643702" y="3001294"/>
              <a:ext cx="1975777" cy="1332835"/>
              <a:chOff x="6500826" y="2928144"/>
              <a:chExt cx="1975777" cy="1332835"/>
            </a:xfrm>
          </p:grpSpPr>
          <p:pic>
            <p:nvPicPr>
              <p:cNvPr id="27" name="그림 46" descr="선명2.jpg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500826" y="3271652"/>
                <a:ext cx="1159779" cy="6468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그림 47" descr="선명확대.png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7143768" y="2928144"/>
                <a:ext cx="1332835" cy="1332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그룹 42"/>
            <p:cNvGrpSpPr>
              <a:grpSpLocks/>
            </p:cNvGrpSpPr>
            <p:nvPr/>
          </p:nvGrpSpPr>
          <p:grpSpPr bwMode="auto">
            <a:xfrm>
              <a:off x="4214810" y="2999582"/>
              <a:ext cx="1904339" cy="1332835"/>
              <a:chOff x="4286248" y="2999582"/>
              <a:chExt cx="1904339" cy="1332835"/>
            </a:xfrm>
          </p:grpSpPr>
          <p:pic>
            <p:nvPicPr>
              <p:cNvPr id="25" name="그림 44" descr="흐릿.jpg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286248" y="3356772"/>
                <a:ext cx="1137696" cy="634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그림 45" descr="선명확대.png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857752" y="2999582"/>
                <a:ext cx="1332835" cy="1332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" name="그림 43" descr="구름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5400000">
              <a:off x="6138322" y="3411579"/>
              <a:ext cx="401204" cy="533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왼쪽 중괄호 27"/>
          <p:cNvSpPr/>
          <p:nvPr/>
        </p:nvSpPr>
        <p:spPr bwMode="auto">
          <a:xfrm rot="5400000">
            <a:off x="4545805" y="983458"/>
            <a:ext cx="357187" cy="4476750"/>
          </a:xfrm>
          <a:prstGeom prst="leftBrace">
            <a:avLst>
              <a:gd name="adj1" fmla="val 71821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3" name="직사각형 29"/>
          <p:cNvSpPr>
            <a:spLocks noChangeArrowheads="1"/>
          </p:cNvSpPr>
          <p:nvPr/>
        </p:nvSpPr>
        <p:spPr bwMode="auto">
          <a:xfrm>
            <a:off x="3399483" y="3274967"/>
            <a:ext cx="249363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>
              <a:lnSpc>
                <a:spcPct val="90000"/>
              </a:lnSpc>
              <a:buClr>
                <a:srgbClr val="E834AC"/>
              </a:buClr>
              <a:buSzPct val="110000"/>
            </a:pPr>
            <a:r>
              <a:rPr lang="ru-RU" altLang="ko-KR" sz="1600" b="1" dirty="0" smtClean="0">
                <a:solidFill>
                  <a:srgbClr val="00B0F0"/>
                </a:solidFill>
                <a:latin typeface="+mn-lt"/>
                <a:cs typeface="Arial" pitchFamily="34" charset="0"/>
              </a:rPr>
              <a:t>Как работает </a:t>
            </a:r>
            <a:r>
              <a:rPr lang="en-US" altLang="ko-KR" sz="1600" b="1" dirty="0" smtClean="0">
                <a:solidFill>
                  <a:srgbClr val="00B0F0"/>
                </a:solidFill>
                <a:latin typeface="+mn-lt"/>
                <a:cs typeface="Arial" pitchFamily="34" charset="0"/>
              </a:rPr>
              <a:t>UHD Upscale</a:t>
            </a:r>
            <a:endParaRPr lang="en-US" altLang="ko-KR" sz="1600" b="1" dirty="0">
              <a:solidFill>
                <a:srgbClr val="00B0F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14" name="그룹 30"/>
          <p:cNvGrpSpPr>
            <a:grpSpLocks/>
          </p:cNvGrpSpPr>
          <p:nvPr/>
        </p:nvGrpSpPr>
        <p:grpSpPr bwMode="auto">
          <a:xfrm>
            <a:off x="2428875" y="3586163"/>
            <a:ext cx="4581525" cy="1785937"/>
            <a:chOff x="3846125" y="4254521"/>
            <a:chExt cx="4307948" cy="2074549"/>
          </a:xfrm>
        </p:grpSpPr>
        <p:sp>
          <p:nvSpPr>
            <p:cNvPr id="21" name="모서리가 둥근 직사각형 40"/>
            <p:cNvSpPr/>
            <p:nvPr/>
          </p:nvSpPr>
          <p:spPr>
            <a:xfrm>
              <a:off x="3846125" y="4284264"/>
              <a:ext cx="1285059" cy="204480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altLang="ko-KR" sz="800" b="1">
                  <a:solidFill>
                    <a:srgbClr val="0D0D0D"/>
                  </a:solidFill>
                </a:rPr>
                <a:t> </a:t>
              </a:r>
              <a:endParaRPr lang="ko-KR" altLang="en-US" sz="800" b="1">
                <a:solidFill>
                  <a:srgbClr val="0D0D0D"/>
                </a:solidFill>
              </a:endParaRPr>
            </a:p>
            <a:p>
              <a:pPr algn="ctr"/>
              <a:endParaRPr lang="ko-KR" altLang="en-US" sz="800">
                <a:solidFill>
                  <a:srgbClr val="0D0D0D"/>
                </a:solidFill>
              </a:endParaRPr>
            </a:p>
          </p:txBody>
        </p:sp>
        <p:sp>
          <p:nvSpPr>
            <p:cNvPr id="19" name="모서리가 둥근 직사각형 37"/>
            <p:cNvSpPr/>
            <p:nvPr/>
          </p:nvSpPr>
          <p:spPr>
            <a:xfrm>
              <a:off x="5224409" y="4299135"/>
              <a:ext cx="1403876" cy="20299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altLang="ko-KR" sz="800" b="1">
                  <a:solidFill>
                    <a:srgbClr val="0D0D0D"/>
                  </a:solidFill>
                </a:rPr>
                <a:t> </a:t>
              </a:r>
              <a:endParaRPr lang="ko-KR" altLang="en-US" sz="800" b="1">
                <a:solidFill>
                  <a:srgbClr val="0D0D0D"/>
                </a:solidFill>
              </a:endParaRPr>
            </a:p>
            <a:p>
              <a:pPr algn="ctr"/>
              <a:endParaRPr lang="ko-KR" altLang="en-US" sz="800">
                <a:solidFill>
                  <a:srgbClr val="0D0D0D"/>
                </a:solidFill>
              </a:endParaRPr>
            </a:p>
          </p:txBody>
        </p:sp>
        <p:sp>
          <p:nvSpPr>
            <p:cNvPr id="20" name="모서리가 둥근 직사각형 39"/>
            <p:cNvSpPr/>
            <p:nvPr/>
          </p:nvSpPr>
          <p:spPr>
            <a:xfrm>
              <a:off x="6730032" y="4254521"/>
              <a:ext cx="1424041" cy="207454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altLang="ko-KR" sz="800" b="1">
                  <a:solidFill>
                    <a:srgbClr val="0D0D0D"/>
                  </a:solidFill>
                </a:rPr>
                <a:t> </a:t>
              </a:r>
              <a:endParaRPr lang="ko-KR" altLang="en-US" sz="800" b="1">
                <a:solidFill>
                  <a:srgbClr val="0D0D0D"/>
                </a:solidFill>
              </a:endParaRPr>
            </a:p>
            <a:p>
              <a:pPr algn="ctr"/>
              <a:endParaRPr lang="ko-KR" altLang="en-US" sz="800">
                <a:solidFill>
                  <a:srgbClr val="0D0D0D"/>
                </a:solidFill>
              </a:endParaRPr>
            </a:p>
          </p:txBody>
        </p:sp>
      </p:grpSp>
      <p:sp>
        <p:nvSpPr>
          <p:cNvPr id="15" name="직사각형 31"/>
          <p:cNvSpPr>
            <a:spLocks noChangeArrowheads="1"/>
          </p:cNvSpPr>
          <p:nvPr/>
        </p:nvSpPr>
        <p:spPr bwMode="auto">
          <a:xfrm>
            <a:off x="2409825" y="3722687"/>
            <a:ext cx="140017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ru-RU" altLang="ko-KR" sz="1200" b="1" i="1" dirty="0" smtClean="0">
                <a:latin typeface="+mn-lt"/>
              </a:rPr>
              <a:t>Проверка: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altLang="ko-KR" sz="1200" dirty="0" smtClean="0">
                <a:latin typeface="+mn-lt"/>
              </a:rPr>
              <a:t>Определение разрешения</a:t>
            </a:r>
            <a:endParaRPr lang="en-US" altLang="ko-KR" sz="1200" dirty="0" smtClean="0">
              <a:latin typeface="+mn-lt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ru-RU" altLang="ko-KR" sz="1200" dirty="0" smtClean="0">
                <a:latin typeface="+mn-lt"/>
              </a:rPr>
              <a:t> Анализ типа сцены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altLang="ko-KR" sz="1200" dirty="0" smtClean="0">
                <a:latin typeface="+mn-lt"/>
              </a:rPr>
              <a:t>Подбор наилучшего алгоритма</a:t>
            </a:r>
            <a:endParaRPr lang="ko-KR" altLang="en-US" sz="1200" dirty="0">
              <a:latin typeface="+mn-lt"/>
            </a:endParaRP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4562475" y="1498600"/>
            <a:ext cx="2143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B0F0"/>
                </a:solidFill>
                <a:latin typeface="+mn-lt"/>
                <a:ea typeface="맑은 고딕" pitchFamily="34" charset="-127"/>
              </a:rPr>
              <a:t>&lt;</a:t>
            </a:r>
            <a:r>
              <a:rPr lang="ru-RU" altLang="ko-KR" sz="1400" b="1" dirty="0" smtClean="0">
                <a:solidFill>
                  <a:srgbClr val="00B0F0"/>
                </a:solidFill>
                <a:latin typeface="+mn-lt"/>
                <a:ea typeface="맑은 고딕" pitchFamily="34" charset="-127"/>
              </a:rPr>
              <a:t>Разрешение </a:t>
            </a:r>
            <a:r>
              <a:rPr lang="en-US" altLang="ko-KR" sz="1400" b="1" dirty="0" smtClean="0">
                <a:solidFill>
                  <a:srgbClr val="00B0F0"/>
                </a:solidFill>
                <a:latin typeface="+mn-lt"/>
                <a:ea typeface="맑은 고딕" pitchFamily="34" charset="-127"/>
              </a:rPr>
              <a:t>UHD&gt;</a:t>
            </a:r>
            <a:endParaRPr lang="ko-KR" altLang="en-US" sz="1400" b="1" dirty="0">
              <a:solidFill>
                <a:srgbClr val="00B0F0"/>
              </a:solidFill>
              <a:latin typeface="+mn-lt"/>
              <a:ea typeface="맑은 고딕" pitchFamily="34" charset="-127"/>
            </a:endParaRPr>
          </a:p>
        </p:txBody>
      </p:sp>
      <p:sp>
        <p:nvSpPr>
          <p:cNvPr id="30" name="직사각형 1"/>
          <p:cNvSpPr>
            <a:spLocks noChangeArrowheads="1"/>
          </p:cNvSpPr>
          <p:nvPr/>
        </p:nvSpPr>
        <p:spPr bwMode="auto">
          <a:xfrm>
            <a:off x="952500" y="5419725"/>
            <a:ext cx="753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o-KR" sz="1600" b="1" dirty="0" smtClean="0">
                <a:latin typeface="+mn-lt"/>
                <a:ea typeface="맑은 고딕" pitchFamily="34" charset="-127"/>
              </a:rPr>
              <a:t>Функция </a:t>
            </a:r>
            <a:r>
              <a:rPr lang="en-US" altLang="ko-K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맑은 고딕" pitchFamily="34" charset="-127"/>
              </a:rPr>
              <a:t>UHD Upscale </a:t>
            </a:r>
            <a:r>
              <a:rPr lang="ru-RU" altLang="ko-KR" sz="1600" b="1" dirty="0" smtClean="0">
                <a:latin typeface="+mn-lt"/>
                <a:ea typeface="맑은 고딕" pitchFamily="34" charset="-127"/>
              </a:rPr>
              <a:t>позволяет конвертировать сигнал с любым разрешением под экран </a:t>
            </a:r>
            <a:r>
              <a:rPr lang="en-US" altLang="ko-K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맑은 고딕" pitchFamily="34" charset="-127"/>
              </a:rPr>
              <a:t>UHD (3840 x 2160)</a:t>
            </a:r>
            <a:endParaRPr lang="en-US" altLang="ko-KR" sz="1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64454" y="73476"/>
            <a:ext cx="965244" cy="56725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66178" y="946104"/>
            <a:ext cx="126389" cy="2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3962400" y="3722687"/>
            <a:ext cx="140017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ru-RU" altLang="ko-KR" sz="1200" b="1" i="1" dirty="0" smtClean="0">
                <a:latin typeface="+mn-lt"/>
              </a:rPr>
              <a:t>Улучшение: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altLang="ko-KR" sz="1200" dirty="0" smtClean="0">
                <a:latin typeface="+mn-lt"/>
              </a:rPr>
              <a:t>Понижение шумов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altLang="ko-KR" sz="1200" dirty="0" smtClean="0">
                <a:latin typeface="+mn-lt"/>
              </a:rPr>
              <a:t>Повышение резкости</a:t>
            </a:r>
          </a:p>
        </p:txBody>
      </p:sp>
      <p:sp>
        <p:nvSpPr>
          <p:cNvPr id="42" name="직사각형 31"/>
          <p:cNvSpPr>
            <a:spLocks noChangeArrowheads="1"/>
          </p:cNvSpPr>
          <p:nvPr/>
        </p:nvSpPr>
        <p:spPr bwMode="auto">
          <a:xfrm>
            <a:off x="5553075" y="3722687"/>
            <a:ext cx="1400175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ctr"/>
            <a:r>
              <a:rPr lang="ru-RU" altLang="ko-KR" sz="1200" b="1" i="1" dirty="0" smtClean="0">
                <a:latin typeface="+mn-lt"/>
              </a:rPr>
              <a:t>Масштабирование: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altLang="ko-KR" sz="1200" dirty="0" smtClean="0">
                <a:latin typeface="+mn-lt"/>
              </a:rPr>
              <a:t>Конвертация разрешения до уровня UHD</a:t>
            </a:r>
          </a:p>
        </p:txBody>
      </p:sp>
      <p:sp>
        <p:nvSpPr>
          <p:cNvPr id="31" name="Title 6"/>
          <p:cNvSpPr txBox="1">
            <a:spLocks/>
          </p:cNvSpPr>
          <p:nvPr/>
        </p:nvSpPr>
        <p:spPr bwMode="auto">
          <a:xfrm>
            <a:off x="734786" y="97972"/>
            <a:ext cx="822960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UHD-</a:t>
            </a:r>
            <a:r>
              <a:rPr kumimoji="0" lang="ru-RU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монитор</a:t>
            </a:r>
            <a:r>
              <a:rPr kumimoji="0" lang="en-US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(UD</a:t>
            </a:r>
            <a:r>
              <a:rPr kumimoji="0" lang="ru-RU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590</a:t>
            </a:r>
            <a:r>
              <a:rPr kumimoji="0" lang="en-US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085162" y="1073375"/>
            <a:ext cx="4430188" cy="217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/>
          <a:lstStyle/>
          <a:p>
            <a:pPr marL="261840" indent="-26184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</a:rPr>
              <a:t>Ультратонкая рамка экрана, стильный дизайн</a:t>
            </a:r>
          </a:p>
          <a:p>
            <a:pPr marL="261840" indent="-26184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</a:rPr>
              <a:t>Широкие углы обзора (178/178)</a:t>
            </a:r>
          </a:p>
          <a:p>
            <a:pPr marL="261840" indent="-26184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ko-KR" sz="1600" dirty="0" smtClean="0">
                <a:solidFill>
                  <a:srgbClr val="000000"/>
                </a:solidFill>
                <a:latin typeface="+mn-lt"/>
              </a:rPr>
              <a:t>D-Sub (VGA) x 1 </a:t>
            </a:r>
            <a:r>
              <a:rPr lang="ru-RU" altLang="ko-KR" sz="1600" dirty="0" smtClean="0">
                <a:solidFill>
                  <a:srgbClr val="000000"/>
                </a:solidFill>
                <a:latin typeface="+mn-lt"/>
              </a:rPr>
              <a:t>порт,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</a:rPr>
              <a:t>HDMI x </a:t>
            </a:r>
            <a:r>
              <a:rPr lang="ru-RU" altLang="ko-KR" sz="1600" dirty="0" smtClean="0">
                <a:solidFill>
                  <a:srgbClr val="000000"/>
                </a:solidFill>
                <a:latin typeface="+mn-lt"/>
              </a:rPr>
              <a:t>2 порта</a:t>
            </a:r>
          </a:p>
          <a:p>
            <a:pPr marL="261840" indent="-26184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</a:rPr>
              <a:t>Функция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</a:rPr>
              <a:t>Magic Upscale</a:t>
            </a:r>
            <a:endParaRPr lang="ru-RU" altLang="ko-KR" sz="1600" dirty="0" smtClean="0">
              <a:solidFill>
                <a:srgbClr val="000000"/>
              </a:solidFill>
              <a:latin typeface="+mn-lt"/>
            </a:endParaRPr>
          </a:p>
          <a:p>
            <a:pPr marL="261840" indent="-26184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</a:rPr>
              <a:t>Режим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</a:rPr>
              <a:t>Game Mode</a:t>
            </a:r>
            <a:endParaRPr lang="ru-RU" altLang="ko-KR" sz="16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05" name="Title 6"/>
          <p:cNvSpPr>
            <a:spLocks noGrp="1"/>
          </p:cNvSpPr>
          <p:nvPr>
            <p:ph type="title" idx="4294967295"/>
          </p:nvPr>
        </p:nvSpPr>
        <p:spPr bwMode="auto">
          <a:xfrm>
            <a:off x="733425" y="104775"/>
            <a:ext cx="8229600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 eaLnBrk="1" hangingPunct="1"/>
            <a:r>
              <a:rPr lang="ru-RU" altLang="ko-KR" sz="2800" b="1" dirty="0" smtClean="0">
                <a:solidFill>
                  <a:schemeClr val="tx1"/>
                </a:solidFill>
              </a:rPr>
              <a:t>Серия 5 (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SD590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)</a:t>
            </a:r>
            <a:endParaRPr lang="en-US" altLang="ko-KR" sz="2800" b="1" dirty="0" smtClean="0">
              <a:solidFill>
                <a:schemeClr val="tx1"/>
              </a:solidFill>
            </a:endParaRPr>
          </a:p>
        </p:txBody>
      </p:sp>
      <p:pic>
        <p:nvPicPr>
          <p:cNvPr id="34" name="Picture 2" descr="C:\Users\pyasetskiy_v\Desktop\S27D590_004_R-Perspective-WW_Black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" y="854856"/>
            <a:ext cx="2409825" cy="2199600"/>
          </a:xfrm>
          <a:prstGeom prst="rect">
            <a:avLst/>
          </a:prstGeom>
          <a:noFill/>
        </p:spPr>
      </p:pic>
      <p:pic>
        <p:nvPicPr>
          <p:cNvPr id="1026" name="Picture 2" descr="C:\Users\pyasetskiy_v\Desktop\S27D590_005_Detail-WW_Bla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315" y="3872593"/>
            <a:ext cx="2253342" cy="1502228"/>
          </a:xfrm>
          <a:prstGeom prst="rect">
            <a:avLst/>
          </a:prstGeom>
          <a:noFill/>
        </p:spPr>
      </p:pic>
      <p:cxnSp>
        <p:nvCxnSpPr>
          <p:cNvPr id="36" name="Straight Arrow Connector 35"/>
          <p:cNvCxnSpPr/>
          <p:nvPr/>
        </p:nvCxnSpPr>
        <p:spPr>
          <a:xfrm flipV="1">
            <a:off x="1200150" y="5181601"/>
            <a:ext cx="457201" cy="314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2501" y="3533775"/>
            <a:ext cx="371474" cy="561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 bwMode="auto">
          <a:xfrm>
            <a:off x="296636" y="5587093"/>
            <a:ext cx="2643512" cy="52251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altLang="ko-KR" sz="1050" b="1" dirty="0" smtClean="0">
                <a:solidFill>
                  <a:schemeClr val="tx1"/>
                </a:solidFill>
                <a:latin typeface="Trebuchet MS" pitchFamily="34" charset="0"/>
              </a:rPr>
              <a:t>Элементы подставки, </a:t>
            </a:r>
          </a:p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altLang="ko-KR" sz="1050" b="1" dirty="0" smtClean="0">
                <a:solidFill>
                  <a:schemeClr val="tx1"/>
                </a:solidFill>
                <a:latin typeface="Trebuchet MS" pitchFamily="34" charset="0"/>
              </a:rPr>
              <a:t>стилизованные под металл</a:t>
            </a:r>
            <a:endParaRPr lang="ko-KR" altLang="en-US" sz="105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1428750" y="3167744"/>
            <a:ext cx="1455964" cy="52251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rebuchet MS" pitchFamily="34" charset="0"/>
              </a:rPr>
              <a:t>Ультратонкая рамка 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rebuchet MS" pitchFamily="34" charset="0"/>
              </a:rPr>
              <a:t>экрана</a:t>
            </a:r>
            <a:endParaRPr lang="en-US" sz="105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" name="Picture 2" descr="C:\Users\pyasetskiy_v\Desktop\S27D590_002_Back-WW_Bla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0612" y="3286124"/>
            <a:ext cx="4243388" cy="2828925"/>
          </a:xfrm>
          <a:prstGeom prst="rect">
            <a:avLst/>
          </a:prstGeom>
          <a:noFill/>
        </p:spPr>
      </p:pic>
      <p:sp>
        <p:nvSpPr>
          <p:cNvPr id="41" name="Rounded Rectangle 40"/>
          <p:cNvSpPr/>
          <p:nvPr/>
        </p:nvSpPr>
        <p:spPr bwMode="auto">
          <a:xfrm>
            <a:off x="3261360" y="5486399"/>
            <a:ext cx="1871254" cy="404133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rebuchet MS" pitchFamily="34" charset="0"/>
              </a:rPr>
              <a:t>Джойстик управления 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rebuchet MS" pitchFamily="34" charset="0"/>
              </a:rPr>
              <a:t>на задней панели </a:t>
            </a:r>
            <a:endParaRPr lang="en-US" sz="105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47" name="Straight Arrow Connector 46"/>
          <p:cNvCxnSpPr>
            <a:stCxn id="41" idx="3"/>
          </p:cNvCxnSpPr>
          <p:nvPr/>
        </p:nvCxnSpPr>
        <p:spPr>
          <a:xfrm flipV="1">
            <a:off x="5132614" y="5334000"/>
            <a:ext cx="249011" cy="354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 bwMode="auto">
          <a:xfrm>
            <a:off x="3253740" y="4101465"/>
            <a:ext cx="1774099" cy="48985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rebuchet MS" pitchFamily="34" charset="0"/>
              </a:rPr>
              <a:t>Интерфейсы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Trebuchet MS" pitchFamily="34" charset="0"/>
              </a:rPr>
              <a:t>D-Sub(VGA), HDMI x 2</a:t>
            </a:r>
          </a:p>
        </p:txBody>
      </p:sp>
      <p:cxnSp>
        <p:nvCxnSpPr>
          <p:cNvPr id="58" name="Straight Arrow Connector 57"/>
          <p:cNvCxnSpPr>
            <a:stCxn id="56" idx="3"/>
          </p:cNvCxnSpPr>
          <p:nvPr/>
        </p:nvCxnSpPr>
        <p:spPr>
          <a:xfrm>
            <a:off x="5027839" y="4346394"/>
            <a:ext cx="1534886" cy="336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selomov_a\AppData\Local\Temp\S27D590_003_Side-WW_Black.pn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1147" y="815997"/>
            <a:ext cx="836720" cy="2340000"/>
          </a:xfrm>
          <a:prstGeom prst="rect">
            <a:avLst/>
          </a:prstGeom>
          <a:noFill/>
        </p:spPr>
      </p:pic>
      <p:pic>
        <p:nvPicPr>
          <p:cNvPr id="17" name="Picture 2" descr="C:\Users\je2929.yang\Desktop\자료\png\선.png"/>
          <p:cNvPicPr>
            <a:picLocks noChangeArrowheads="1"/>
          </p:cNvPicPr>
          <p:nvPr/>
        </p:nvPicPr>
        <p:blipFill>
          <a:blip r:embed="rId7" cstate="email"/>
          <a:srcRect l="-36365" r="-36365"/>
          <a:stretch>
            <a:fillRect/>
          </a:stretch>
        </p:blipFill>
        <p:spPr bwMode="auto">
          <a:xfrm>
            <a:off x="3840620" y="814370"/>
            <a:ext cx="45719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itle 6"/>
          <p:cNvSpPr>
            <a:spLocks noGrp="1"/>
          </p:cNvSpPr>
          <p:nvPr>
            <p:ph type="title" idx="4294967295"/>
          </p:nvPr>
        </p:nvSpPr>
        <p:spPr bwMode="auto">
          <a:xfrm>
            <a:off x="742950" y="104775"/>
            <a:ext cx="8229600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 eaLnBrk="1" hangingPunct="1"/>
            <a:r>
              <a:rPr lang="ru-RU" altLang="ko-KR" sz="2800" b="1" dirty="0" smtClean="0">
                <a:solidFill>
                  <a:schemeClr val="tx1"/>
                </a:solidFill>
              </a:rPr>
              <a:t>Серия 3 (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SD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3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9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0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/391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)</a:t>
            </a:r>
            <a:endParaRPr lang="en-US" altLang="ko-KR" sz="2800" b="1" dirty="0" smtClean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98664" y="4200609"/>
            <a:ext cx="357660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/>
          <a:lstStyle/>
          <a:p>
            <a:pPr marL="261840" indent="-26184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ko-KR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3503" y="1009652"/>
            <a:ext cx="4650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</a:rPr>
              <a:t>Дизайн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</a:rPr>
              <a:t>Touch of Color (TOC)</a:t>
            </a:r>
            <a:endParaRPr lang="ru-RU" altLang="ko-KR" sz="1600" dirty="0" smtClean="0">
              <a:solidFill>
                <a:srgbClr val="000000"/>
              </a:solidFill>
              <a:latin typeface="+mn-lt"/>
            </a:endParaRP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</a:rPr>
              <a:t>Цветовые вариации корпуса: черный / белый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</a:rPr>
              <a:t>Широкие углы обзора 178/178*</a:t>
            </a:r>
            <a:endParaRPr lang="en-US" altLang="ko-KR" sz="1600" dirty="0" smtClean="0">
              <a:solidFill>
                <a:srgbClr val="000000"/>
              </a:solidFill>
              <a:latin typeface="+mn-lt"/>
            </a:endParaRP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rgbClr val="000000"/>
                </a:solidFill>
                <a:latin typeface="+mn-lt"/>
              </a:rPr>
              <a:t>D-Sub </a:t>
            </a:r>
            <a:r>
              <a:rPr lang="ru-RU" altLang="ko-KR" sz="16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</a:rPr>
              <a:t>VGA) x 1 </a:t>
            </a:r>
            <a:r>
              <a:rPr lang="ru-RU" altLang="ko-KR" sz="1600" dirty="0" smtClean="0">
                <a:solidFill>
                  <a:srgbClr val="000000"/>
                </a:solidFill>
                <a:latin typeface="+mn-lt"/>
              </a:rPr>
              <a:t>порт,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</a:rPr>
              <a:t>HDMI x 1 </a:t>
            </a:r>
            <a:r>
              <a:rPr lang="ru-RU" altLang="ko-KR" sz="1600" dirty="0" smtClean="0">
                <a:solidFill>
                  <a:srgbClr val="000000"/>
                </a:solidFill>
                <a:latin typeface="+mn-lt"/>
              </a:rPr>
              <a:t>порт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</a:rPr>
              <a:t>Функция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</a:rPr>
              <a:t>Magic Upscale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</a:rPr>
              <a:t>Режим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</a:rPr>
              <a:t>Game Mode</a:t>
            </a:r>
          </a:p>
        </p:txBody>
      </p:sp>
      <p:pic>
        <p:nvPicPr>
          <p:cNvPr id="27" name="Picture 2" descr="C:\Users\je2929.yang\Desktop\자료\png\선.png"/>
          <p:cNvPicPr>
            <a:picLocks noChangeArrowheads="1"/>
          </p:cNvPicPr>
          <p:nvPr/>
        </p:nvPicPr>
        <p:blipFill>
          <a:blip r:embed="rId3" cstate="email"/>
          <a:srcRect l="-36365" r="-36365"/>
          <a:stretch>
            <a:fillRect/>
          </a:stretch>
        </p:blipFill>
        <p:spPr bwMode="auto">
          <a:xfrm>
            <a:off x="3840620" y="928670"/>
            <a:ext cx="45719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pyasetskiy_v\Desktop\S24D390(WW)_004_R-Perspective(WW)_Bla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1" y="1060449"/>
            <a:ext cx="3267075" cy="2178050"/>
          </a:xfrm>
          <a:prstGeom prst="rect">
            <a:avLst/>
          </a:prstGeom>
          <a:noFill/>
        </p:spPr>
      </p:pic>
      <p:pic>
        <p:nvPicPr>
          <p:cNvPr id="2051" name="Picture 3" descr="C:\Users\pyasetskiy_v\Desktop\S24D390(WW)_003_R-Side(WW)_Bla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4" y="1114425"/>
            <a:ext cx="3300410" cy="2200273"/>
          </a:xfrm>
          <a:prstGeom prst="rect">
            <a:avLst/>
          </a:prstGeom>
          <a:noFill/>
        </p:spPr>
      </p:pic>
      <p:pic>
        <p:nvPicPr>
          <p:cNvPr id="2052" name="Picture 4" descr="C:\Users\pyasetskiy_v\Desktop\S24D390(WW)_006_Detail-Bezel(WW)_Black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37050"/>
            <a:ext cx="2981325" cy="198755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927847" y="3619500"/>
            <a:ext cx="1967753" cy="54483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600" kern="0" dirty="0" smtClean="0">
                <a:solidFill>
                  <a:sysClr val="windowText" lastClr="000000"/>
                </a:solidFill>
              </a:rPr>
              <a:t>Обновленный </a:t>
            </a:r>
            <a:r>
              <a:rPr lang="en-US" altLang="ko-KR" sz="1600" kern="0" dirty="0" smtClean="0">
                <a:solidFill>
                  <a:sysClr val="windowText" lastClr="000000"/>
                </a:solidFill>
              </a:rPr>
              <a:t>TOC </a:t>
            </a:r>
            <a:r>
              <a:rPr lang="ru-RU" altLang="ko-KR" sz="1600" kern="0" dirty="0" smtClean="0">
                <a:solidFill>
                  <a:sysClr val="windowText" lastClr="000000"/>
                </a:solidFill>
              </a:rPr>
              <a:t>дизайн</a:t>
            </a:r>
            <a:endParaRPr lang="ko-KR" altLang="en-US" sz="16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34" name="직선 화살표 연결선 132"/>
          <p:cNvCxnSpPr>
            <a:stCxn id="33" idx="2"/>
          </p:cNvCxnSpPr>
          <p:nvPr/>
        </p:nvCxnSpPr>
        <p:spPr>
          <a:xfrm rot="5400000">
            <a:off x="1071117" y="3721867"/>
            <a:ext cx="398144" cy="1283071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94672" y="4429125"/>
            <a:ext cx="1967753" cy="54483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600" kern="0" dirty="0" smtClean="0">
                <a:solidFill>
                  <a:sysClr val="windowText" lastClr="000000"/>
                </a:solidFill>
              </a:rPr>
              <a:t>Прозрачный пластик подставки</a:t>
            </a:r>
            <a:endParaRPr lang="ko-KR" altLang="en-US" sz="16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40" name="직선 화살표 연결선 132"/>
          <p:cNvCxnSpPr/>
          <p:nvPr/>
        </p:nvCxnSpPr>
        <p:spPr>
          <a:xfrm rot="5400000" flipH="1" flipV="1">
            <a:off x="2470337" y="3651437"/>
            <a:ext cx="1504950" cy="88526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314824" y="3695700"/>
            <a:ext cx="4686301" cy="2543175"/>
          </a:xfrm>
          <a:prstGeom prst="roundRect">
            <a:avLst/>
          </a:prstGeom>
          <a:solidFill>
            <a:schemeClr val="bg1">
              <a:alpha val="9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600" b="1" kern="0" dirty="0" smtClean="0">
                <a:solidFill>
                  <a:sysClr val="windowText" lastClr="000000"/>
                </a:solidFill>
              </a:rPr>
              <a:t>Модификация с белым цветом  корпуса (</a:t>
            </a:r>
            <a:r>
              <a:rPr lang="en-US" altLang="ko-KR" sz="1600" b="1" kern="0" dirty="0" smtClean="0">
                <a:solidFill>
                  <a:sysClr val="windowText" lastClr="000000"/>
                </a:solidFill>
              </a:rPr>
              <a:t>SD391)</a:t>
            </a:r>
            <a:endParaRPr lang="ko-KR" altLang="en-US" sz="16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2" descr="C:\Users\selomov_a\AppData\Local\Temp\S27D360_002_Back-WW_White_Thumb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75898" y="3964422"/>
            <a:ext cx="1800000" cy="1800000"/>
          </a:xfrm>
          <a:prstGeom prst="rect">
            <a:avLst/>
          </a:prstGeom>
          <a:noFill/>
        </p:spPr>
      </p:pic>
      <p:pic>
        <p:nvPicPr>
          <p:cNvPr id="3" name="Picture 3" descr="C:\Users\selomov_a\AppData\Local\Temp\S27D360_004_R-Perspective-WW_White_Thumb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76905" y="3922218"/>
            <a:ext cx="1800000" cy="1800000"/>
          </a:xfrm>
          <a:prstGeom prst="rect">
            <a:avLst/>
          </a:prstGeom>
          <a:noFill/>
        </p:spPr>
      </p:pic>
      <p:pic>
        <p:nvPicPr>
          <p:cNvPr id="1028" name="Picture 4" descr="C:\Users\selomov_a\AppData\Local\Temp\S27D360_003_R-Side-WW_White_Thumb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203855" y="4161369"/>
            <a:ext cx="801858" cy="144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/>
          <p:nvPr/>
        </p:nvGrpSpPr>
        <p:grpSpPr>
          <a:xfrm>
            <a:off x="233090" y="796834"/>
            <a:ext cx="4867651" cy="5475378"/>
            <a:chOff x="-2725794" y="1125538"/>
            <a:chExt cx="2647950" cy="3427413"/>
          </a:xfrm>
        </p:grpSpPr>
        <p:sp>
          <p:nvSpPr>
            <p:cNvPr id="118" name="Freeform 46"/>
            <p:cNvSpPr>
              <a:spLocks/>
            </p:cNvSpPr>
            <p:nvPr/>
          </p:nvSpPr>
          <p:spPr bwMode="gray">
            <a:xfrm>
              <a:off x="-2460681" y="3378201"/>
              <a:ext cx="2046287" cy="423863"/>
            </a:xfrm>
            <a:custGeom>
              <a:avLst/>
              <a:gdLst/>
              <a:ahLst/>
              <a:cxnLst>
                <a:cxn ang="0">
                  <a:pos x="0" y="298"/>
                </a:cxn>
                <a:cxn ang="0">
                  <a:pos x="1979" y="302"/>
                </a:cxn>
                <a:cxn ang="0">
                  <a:pos x="2207" y="0"/>
                </a:cxn>
                <a:cxn ang="0">
                  <a:pos x="690" y="28"/>
                </a:cxn>
                <a:cxn ang="0">
                  <a:pos x="0" y="298"/>
                </a:cxn>
              </a:cxnLst>
              <a:rect l="0" t="0" r="r" b="b"/>
              <a:pathLst>
                <a:path w="2208" h="303">
                  <a:moveTo>
                    <a:pt x="0" y="298"/>
                  </a:moveTo>
                  <a:lnTo>
                    <a:pt x="1979" y="302"/>
                  </a:lnTo>
                  <a:lnTo>
                    <a:pt x="2207" y="0"/>
                  </a:lnTo>
                  <a:lnTo>
                    <a:pt x="690" y="28"/>
                  </a:lnTo>
                  <a:lnTo>
                    <a:pt x="0" y="298"/>
                  </a:lnTo>
                </a:path>
              </a:pathLst>
            </a:custGeom>
            <a:gradFill rotWithShape="1">
              <a:gsLst>
                <a:gs pos="0">
                  <a:srgbClr val="2051A0"/>
                </a:gs>
                <a:gs pos="50000">
                  <a:srgbClr val="2051A0">
                    <a:gamma/>
                    <a:shade val="66275"/>
                    <a:invGamma/>
                  </a:srgbClr>
                </a:gs>
                <a:gs pos="100000">
                  <a:srgbClr val="2051A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-2725794" y="3795713"/>
              <a:ext cx="2371725" cy="754063"/>
            </a:xfrm>
            <a:custGeom>
              <a:avLst/>
              <a:gdLst/>
              <a:ahLst/>
              <a:cxnLst>
                <a:cxn ang="0">
                  <a:pos x="0" y="537"/>
                </a:cxn>
                <a:cxn ang="0">
                  <a:pos x="2556" y="536"/>
                </a:cxn>
                <a:cxn ang="0">
                  <a:pos x="2262" y="1"/>
                </a:cxn>
                <a:cxn ang="0">
                  <a:pos x="288" y="0"/>
                </a:cxn>
                <a:cxn ang="0">
                  <a:pos x="0" y="537"/>
                </a:cxn>
              </a:cxnLst>
              <a:rect l="0" t="0" r="r" b="b"/>
              <a:pathLst>
                <a:path w="2557" h="538">
                  <a:moveTo>
                    <a:pt x="0" y="537"/>
                  </a:moveTo>
                  <a:lnTo>
                    <a:pt x="2556" y="536"/>
                  </a:lnTo>
                  <a:lnTo>
                    <a:pt x="2262" y="1"/>
                  </a:lnTo>
                  <a:lnTo>
                    <a:pt x="288" y="0"/>
                  </a:lnTo>
                  <a:lnTo>
                    <a:pt x="0" y="537"/>
                  </a:lnTo>
                </a:path>
              </a:pathLst>
            </a:custGeom>
            <a:gradFill rotWithShape="0">
              <a:gsLst>
                <a:gs pos="0">
                  <a:srgbClr val="5D96D5">
                    <a:gamma/>
                    <a:shade val="46275"/>
                    <a:invGamma/>
                  </a:srgbClr>
                </a:gs>
                <a:gs pos="100000">
                  <a:srgbClr val="5D96D5"/>
                </a:gs>
              </a:gsLst>
              <a:lin ang="18900000" scaled="1"/>
            </a:gra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-646169" y="3384551"/>
              <a:ext cx="568325" cy="1168400"/>
            </a:xfrm>
            <a:custGeom>
              <a:avLst/>
              <a:gdLst/>
              <a:ahLst/>
              <a:cxnLst>
                <a:cxn ang="0">
                  <a:pos x="302" y="835"/>
                </a:cxn>
                <a:cxn ang="0">
                  <a:pos x="611" y="476"/>
                </a:cxn>
                <a:cxn ang="0">
                  <a:pos x="226" y="0"/>
                </a:cxn>
                <a:cxn ang="0">
                  <a:pos x="0" y="302"/>
                </a:cxn>
                <a:cxn ang="0">
                  <a:pos x="302" y="835"/>
                </a:cxn>
              </a:cxnLst>
              <a:rect l="0" t="0" r="r" b="b"/>
              <a:pathLst>
                <a:path w="612" h="836">
                  <a:moveTo>
                    <a:pt x="302" y="835"/>
                  </a:moveTo>
                  <a:lnTo>
                    <a:pt x="611" y="476"/>
                  </a:lnTo>
                  <a:lnTo>
                    <a:pt x="226" y="0"/>
                  </a:lnTo>
                  <a:lnTo>
                    <a:pt x="0" y="302"/>
                  </a:lnTo>
                  <a:lnTo>
                    <a:pt x="302" y="835"/>
                  </a:lnTo>
                </a:path>
              </a:pathLst>
            </a:custGeom>
            <a:solidFill>
              <a:srgbClr val="5D96D5"/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gray">
            <a:xfrm>
              <a:off x="-950969" y="2671763"/>
              <a:ext cx="479425" cy="1022350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294" y="731"/>
                </a:cxn>
                <a:cxn ang="0">
                  <a:pos x="515" y="444"/>
                </a:cxn>
                <a:cxn ang="0">
                  <a:pos x="156" y="0"/>
                </a:cxn>
                <a:cxn ang="0">
                  <a:pos x="0" y="201"/>
                </a:cxn>
              </a:cxnLst>
              <a:rect l="0" t="0" r="r" b="b"/>
              <a:pathLst>
                <a:path w="516" h="732">
                  <a:moveTo>
                    <a:pt x="0" y="201"/>
                  </a:moveTo>
                  <a:lnTo>
                    <a:pt x="294" y="731"/>
                  </a:lnTo>
                  <a:lnTo>
                    <a:pt x="515" y="444"/>
                  </a:lnTo>
                  <a:lnTo>
                    <a:pt x="156" y="0"/>
                  </a:lnTo>
                  <a:lnTo>
                    <a:pt x="0" y="201"/>
                  </a:lnTo>
                </a:path>
              </a:pathLst>
            </a:custGeom>
            <a:solidFill>
              <a:srgbClr val="4CD4D4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gray">
            <a:xfrm>
              <a:off x="-2166994" y="2671763"/>
              <a:ext cx="1371600" cy="276225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1329" y="196"/>
                </a:cxn>
                <a:cxn ang="0">
                  <a:pos x="1480" y="0"/>
                </a:cxn>
                <a:cxn ang="0">
                  <a:pos x="367" y="3"/>
                </a:cxn>
                <a:cxn ang="0">
                  <a:pos x="0" y="196"/>
                </a:cxn>
              </a:cxnLst>
              <a:rect l="0" t="0" r="r" b="b"/>
              <a:pathLst>
                <a:path w="1481" h="197">
                  <a:moveTo>
                    <a:pt x="0" y="196"/>
                  </a:moveTo>
                  <a:lnTo>
                    <a:pt x="1329" y="196"/>
                  </a:lnTo>
                  <a:lnTo>
                    <a:pt x="1480" y="0"/>
                  </a:lnTo>
                  <a:lnTo>
                    <a:pt x="367" y="3"/>
                  </a:lnTo>
                  <a:lnTo>
                    <a:pt x="0" y="196"/>
                  </a:lnTo>
                </a:path>
              </a:pathLst>
            </a:custGeom>
            <a:gradFill rotWithShape="1">
              <a:gsLst>
                <a:gs pos="0">
                  <a:srgbClr val="009999"/>
                </a:gs>
                <a:gs pos="50000">
                  <a:srgbClr val="009999">
                    <a:gamma/>
                    <a:shade val="66275"/>
                    <a:invGamma/>
                  </a:srgbClr>
                </a:gs>
                <a:gs pos="100000">
                  <a:srgbClr val="009999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gray">
            <a:xfrm>
              <a:off x="-2424169" y="2947988"/>
              <a:ext cx="1766887" cy="741363"/>
            </a:xfrm>
            <a:custGeom>
              <a:avLst/>
              <a:gdLst/>
              <a:ahLst/>
              <a:cxnLst>
                <a:cxn ang="0">
                  <a:pos x="0" y="529"/>
                </a:cxn>
                <a:cxn ang="0">
                  <a:pos x="1905" y="529"/>
                </a:cxn>
                <a:cxn ang="0">
                  <a:pos x="1606" y="0"/>
                </a:cxn>
                <a:cxn ang="0">
                  <a:pos x="282" y="0"/>
                </a:cxn>
                <a:cxn ang="0">
                  <a:pos x="0" y="529"/>
                </a:cxn>
              </a:cxnLst>
              <a:rect l="0" t="0" r="r" b="b"/>
              <a:pathLst>
                <a:path w="1906" h="530">
                  <a:moveTo>
                    <a:pt x="0" y="529"/>
                  </a:moveTo>
                  <a:lnTo>
                    <a:pt x="1905" y="529"/>
                  </a:lnTo>
                  <a:lnTo>
                    <a:pt x="1606" y="0"/>
                  </a:lnTo>
                  <a:lnTo>
                    <a:pt x="282" y="0"/>
                  </a:lnTo>
                  <a:lnTo>
                    <a:pt x="0" y="529"/>
                  </a:lnTo>
                </a:path>
              </a:pathLst>
            </a:cu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100000">
                  <a:srgbClr val="009999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gray">
            <a:xfrm>
              <a:off x="-1890769" y="2003426"/>
              <a:ext cx="744537" cy="15875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652" y="103"/>
                </a:cxn>
                <a:cxn ang="0">
                  <a:pos x="733" y="0"/>
                </a:cxn>
                <a:cxn ang="0">
                  <a:pos x="180" y="0"/>
                </a:cxn>
                <a:cxn ang="0">
                  <a:pos x="0" y="100"/>
                </a:cxn>
              </a:cxnLst>
              <a:rect l="0" t="0" r="r" b="b"/>
              <a:pathLst>
                <a:path w="734" h="104">
                  <a:moveTo>
                    <a:pt x="0" y="100"/>
                  </a:moveTo>
                  <a:lnTo>
                    <a:pt x="652" y="103"/>
                  </a:lnTo>
                  <a:lnTo>
                    <a:pt x="733" y="0"/>
                  </a:lnTo>
                  <a:lnTo>
                    <a:pt x="180" y="0"/>
                  </a:lnTo>
                  <a:lnTo>
                    <a:pt x="0" y="100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6600"/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gray">
            <a:xfrm>
              <a:off x="-2132069" y="2138363"/>
              <a:ext cx="1147762" cy="698500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723" y="448"/>
                </a:cxn>
                <a:cxn ang="0">
                  <a:pos x="568" y="0"/>
                </a:cxn>
                <a:cxn ang="0">
                  <a:pos x="151" y="6"/>
                </a:cxn>
                <a:cxn ang="0">
                  <a:pos x="0" y="448"/>
                </a:cxn>
              </a:cxnLst>
              <a:rect l="0" t="0" r="r" b="b"/>
              <a:pathLst>
                <a:path w="723" h="448">
                  <a:moveTo>
                    <a:pt x="0" y="448"/>
                  </a:moveTo>
                  <a:lnTo>
                    <a:pt x="723" y="448"/>
                  </a:lnTo>
                  <a:lnTo>
                    <a:pt x="568" y="0"/>
                  </a:lnTo>
                  <a:lnTo>
                    <a:pt x="151" y="6"/>
                  </a:lnTo>
                  <a:lnTo>
                    <a:pt x="0" y="44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6600"/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 dirty="0">
                <a:latin typeface="+mn-lt"/>
              </a:endParaRPr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gray">
            <a:xfrm>
              <a:off x="-1239894" y="2000251"/>
              <a:ext cx="388937" cy="830263"/>
            </a:xfrm>
            <a:custGeom>
              <a:avLst/>
              <a:gdLst/>
              <a:ahLst/>
              <a:cxnLst>
                <a:cxn ang="0">
                  <a:pos x="159" y="467"/>
                </a:cxn>
                <a:cxn ang="0">
                  <a:pos x="245" y="312"/>
                </a:cxn>
                <a:cxn ang="0">
                  <a:pos x="69" y="0"/>
                </a:cxn>
                <a:cxn ang="0">
                  <a:pos x="0" y="72"/>
                </a:cxn>
                <a:cxn ang="0">
                  <a:pos x="159" y="467"/>
                </a:cxn>
              </a:cxnLst>
              <a:rect l="0" t="0" r="r" b="b"/>
              <a:pathLst>
                <a:path w="245" h="467">
                  <a:moveTo>
                    <a:pt x="159" y="467"/>
                  </a:moveTo>
                  <a:lnTo>
                    <a:pt x="245" y="312"/>
                  </a:lnTo>
                  <a:lnTo>
                    <a:pt x="69" y="0"/>
                  </a:lnTo>
                  <a:lnTo>
                    <a:pt x="0" y="72"/>
                  </a:lnTo>
                  <a:lnTo>
                    <a:pt x="159" y="467"/>
                  </a:lnTo>
                </a:path>
              </a:pathLst>
            </a:custGeom>
            <a:gradFill rotWithShape="1">
              <a:gsLst>
                <a:gs pos="0">
                  <a:srgbClr val="DA8200"/>
                </a:gs>
                <a:gs pos="100000">
                  <a:srgbClr val="FFAE37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127" name="Freeform 62"/>
            <p:cNvSpPr>
              <a:spLocks/>
            </p:cNvSpPr>
            <p:nvPr/>
          </p:nvSpPr>
          <p:spPr bwMode="gray">
            <a:xfrm>
              <a:off x="-1868544" y="1125538"/>
              <a:ext cx="595312" cy="938213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375" y="524"/>
                </a:cxn>
                <a:cxn ang="0">
                  <a:pos x="198" y="0"/>
                </a:cxn>
                <a:cxn ang="0">
                  <a:pos x="0" y="528"/>
                </a:cxn>
              </a:cxnLst>
              <a:rect l="0" t="0" r="r" b="b"/>
              <a:pathLst>
                <a:path w="375" h="528">
                  <a:moveTo>
                    <a:pt x="0" y="528"/>
                  </a:moveTo>
                  <a:lnTo>
                    <a:pt x="375" y="524"/>
                  </a:lnTo>
                  <a:lnTo>
                    <a:pt x="198" y="0"/>
                  </a:lnTo>
                  <a:lnTo>
                    <a:pt x="0" y="528"/>
                  </a:lnTo>
                </a:path>
              </a:pathLst>
            </a:custGeom>
            <a:gradFill rotWithShape="1">
              <a:gsLst>
                <a:gs pos="0">
                  <a:srgbClr val="CD7B0D"/>
                </a:gs>
                <a:gs pos="100000">
                  <a:srgbClr val="FFFF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128" name="Freeform 63"/>
            <p:cNvSpPr>
              <a:spLocks/>
            </p:cNvSpPr>
            <p:nvPr/>
          </p:nvSpPr>
          <p:spPr bwMode="gray">
            <a:xfrm>
              <a:off x="-1544694" y="1163638"/>
              <a:ext cx="385762" cy="898525"/>
            </a:xfrm>
            <a:custGeom>
              <a:avLst/>
              <a:gdLst/>
              <a:ahLst/>
              <a:cxnLst>
                <a:cxn ang="0">
                  <a:pos x="237" y="501"/>
                </a:cxn>
                <a:cxn ang="0">
                  <a:pos x="243" y="498"/>
                </a:cxn>
                <a:cxn ang="0">
                  <a:pos x="0" y="0"/>
                </a:cxn>
                <a:cxn ang="0">
                  <a:pos x="168" y="576"/>
                </a:cxn>
              </a:cxnLst>
              <a:rect l="0" t="0" r="r" b="b"/>
              <a:pathLst>
                <a:path w="243" h="576">
                  <a:moveTo>
                    <a:pt x="237" y="501"/>
                  </a:moveTo>
                  <a:lnTo>
                    <a:pt x="243" y="498"/>
                  </a:lnTo>
                  <a:lnTo>
                    <a:pt x="0" y="0"/>
                  </a:lnTo>
                  <a:lnTo>
                    <a:pt x="168" y="576"/>
                  </a:lnTo>
                </a:path>
              </a:pathLst>
            </a:custGeom>
            <a:solidFill>
              <a:srgbClr val="FEF8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>
                <a:latin typeface="+mn-lt"/>
              </a:endParaRPr>
            </a:p>
          </p:txBody>
        </p:sp>
      </p:grpSp>
      <p:sp>
        <p:nvSpPr>
          <p:cNvPr id="129" name="직사각형 43"/>
          <p:cNvSpPr/>
          <p:nvPr/>
        </p:nvSpPr>
        <p:spPr>
          <a:xfrm>
            <a:off x="1193414" y="3911319"/>
            <a:ext cx="2616348" cy="727261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altLang="ko-KR" sz="2100" b="1" spc="-44" dirty="0" smtClean="0">
                <a:latin typeface="+mn-lt"/>
                <a:cs typeface="Arial" pitchFamily="34" charset="0"/>
              </a:rPr>
              <a:t>Дополнительные функции</a:t>
            </a:r>
            <a:endParaRPr lang="ko-KR" altLang="en-US" dirty="0">
              <a:latin typeface="+mn-lt"/>
            </a:endParaRPr>
          </a:p>
        </p:txBody>
      </p:sp>
      <p:sp>
        <p:nvSpPr>
          <p:cNvPr id="130" name="직사각형 43"/>
          <p:cNvSpPr/>
          <p:nvPr/>
        </p:nvSpPr>
        <p:spPr>
          <a:xfrm>
            <a:off x="1545500" y="2622096"/>
            <a:ext cx="1778446" cy="727261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altLang="ko-KR" sz="2100" b="1" spc="-44" dirty="0" smtClean="0">
                <a:latin typeface="+mn-lt"/>
                <a:cs typeface="Arial" pitchFamily="34" charset="0"/>
              </a:rPr>
              <a:t>Качество изображения</a:t>
            </a:r>
            <a:endParaRPr lang="ko-KR" altLang="en-US" dirty="0">
              <a:latin typeface="+mn-lt"/>
            </a:endParaRPr>
          </a:p>
        </p:txBody>
      </p:sp>
      <p:sp>
        <p:nvSpPr>
          <p:cNvPr id="131" name="직사각형 43"/>
          <p:cNvSpPr/>
          <p:nvPr/>
        </p:nvSpPr>
        <p:spPr>
          <a:xfrm>
            <a:off x="1839732" y="1626681"/>
            <a:ext cx="1325888" cy="357930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altLang="ko-KR" b="1" dirty="0" smtClean="0">
                <a:latin typeface="+mn-lt"/>
              </a:rPr>
              <a:t>Премиум</a:t>
            </a:r>
            <a:endParaRPr lang="ko-KR" altLang="en-US" b="1" dirty="0">
              <a:latin typeface="+mn-lt"/>
            </a:endParaRPr>
          </a:p>
        </p:txBody>
      </p:sp>
      <p:sp>
        <p:nvSpPr>
          <p:cNvPr id="132" name="직사각형 43"/>
          <p:cNvSpPr/>
          <p:nvPr/>
        </p:nvSpPr>
        <p:spPr>
          <a:xfrm>
            <a:off x="548438" y="5296666"/>
            <a:ext cx="3844633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altLang="ko-KR" sz="2800" b="1" spc="-44" dirty="0" smtClean="0">
                <a:latin typeface="+mn-lt"/>
                <a:cs typeface="Arial" pitchFamily="34" charset="0"/>
              </a:rPr>
              <a:t>Базовые модели</a:t>
            </a:r>
            <a:endParaRPr lang="ko-KR" altLang="en-US" sz="2800" dirty="0">
              <a:latin typeface="+mn-lt"/>
            </a:endParaRPr>
          </a:p>
        </p:txBody>
      </p:sp>
      <p:sp>
        <p:nvSpPr>
          <p:cNvPr id="138" name="직사각형 76"/>
          <p:cNvSpPr/>
          <p:nvPr/>
        </p:nvSpPr>
        <p:spPr>
          <a:xfrm>
            <a:off x="5326106" y="900678"/>
            <a:ext cx="3109454" cy="13781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marL="95250" indent="-95250"/>
            <a:r>
              <a:rPr lang="en-US" altLang="ko-KR" sz="1100" b="1" dirty="0" smtClean="0">
                <a:solidFill>
                  <a:sysClr val="windowText" lastClr="000000"/>
                </a:solidFill>
              </a:rPr>
              <a:t>C</a:t>
            </a:r>
            <a:r>
              <a:rPr lang="ru-RU" altLang="ko-KR" sz="1100" b="1" dirty="0" smtClean="0">
                <a:solidFill>
                  <a:sysClr val="windowText" lastClr="000000"/>
                </a:solidFill>
              </a:rPr>
              <a:t>ерия 8</a:t>
            </a:r>
            <a:r>
              <a:rPr lang="en-US" altLang="ko-KR" sz="1100" b="1" dirty="0" smtClean="0">
                <a:solidFill>
                  <a:sysClr val="windowText" lastClr="000000"/>
                </a:solidFill>
              </a:rPr>
              <a:t> </a:t>
            </a:r>
          </a:p>
          <a:p>
            <a:pPr marL="95250" indent="-95250">
              <a:buFontTx/>
              <a:buChar char="-"/>
            </a:pPr>
            <a:r>
              <a:rPr lang="ru-RU" altLang="ko-KR" sz="1100" dirty="0" smtClean="0">
                <a:solidFill>
                  <a:sysClr val="windowText" lastClr="000000"/>
                </a:solidFill>
              </a:rPr>
              <a:t>Высокое разрешение экрана: 2560 х 1440</a:t>
            </a:r>
          </a:p>
          <a:p>
            <a:pPr marL="95250" indent="-95250">
              <a:buFontTx/>
              <a:buChar char="-"/>
            </a:pPr>
            <a:r>
              <a:rPr lang="ru-RU" altLang="ko-KR" sz="1100" dirty="0" smtClean="0">
                <a:solidFill>
                  <a:sysClr val="windowText" lastClr="000000"/>
                </a:solidFill>
              </a:rPr>
              <a:t>ЖК-матрица с широкими углами </a:t>
            </a:r>
          </a:p>
          <a:p>
            <a:pPr marL="95250" indent="-95250"/>
            <a:r>
              <a:rPr lang="ru-RU" altLang="ko-KR" sz="1100" dirty="0" smtClean="0">
                <a:solidFill>
                  <a:sysClr val="windowText" lastClr="000000"/>
                </a:solidFill>
              </a:rPr>
              <a:t>обзора (</a:t>
            </a:r>
            <a:r>
              <a:rPr lang="en-US" sz="1100" dirty="0" smtClean="0">
                <a:solidFill>
                  <a:schemeClr val="tx1"/>
                </a:solidFill>
              </a:rPr>
              <a:t>178°/178°</a:t>
            </a:r>
            <a:r>
              <a:rPr lang="ru-RU" sz="1100" dirty="0" smtClean="0">
                <a:solidFill>
                  <a:schemeClr val="tx1"/>
                </a:solidFill>
              </a:rPr>
              <a:t>)</a:t>
            </a:r>
          </a:p>
          <a:p>
            <a:pPr marL="95250" indent="-9525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Эргономичная подставка с регулировкой высоты, наклона экрана</a:t>
            </a:r>
            <a:r>
              <a:rPr lang="en-US" sz="1100" dirty="0" smtClean="0">
                <a:solidFill>
                  <a:schemeClr val="tx1"/>
                </a:solidFill>
              </a:rPr>
              <a:t>,</a:t>
            </a:r>
            <a:r>
              <a:rPr lang="ru-RU" sz="1100" dirty="0" smtClean="0">
                <a:solidFill>
                  <a:schemeClr val="tx1"/>
                </a:solidFill>
              </a:rPr>
              <a:t> вращения в плоскости стола и портретного режима</a:t>
            </a:r>
            <a:endParaRPr lang="en-US" sz="1100" dirty="0" smtClean="0">
              <a:solidFill>
                <a:schemeClr val="tx1"/>
              </a:solidFill>
            </a:endParaRPr>
          </a:p>
          <a:p>
            <a:pPr marL="95250" indent="-9525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Сертификат </a:t>
            </a:r>
            <a:r>
              <a:rPr lang="en-US" sz="1100" dirty="0" smtClean="0">
                <a:solidFill>
                  <a:schemeClr val="tx1"/>
                </a:solidFill>
              </a:rPr>
              <a:t>TCO</a:t>
            </a:r>
            <a:endParaRPr lang="ru-RU" sz="1100" dirty="0" smtClean="0">
              <a:solidFill>
                <a:schemeClr val="tx1"/>
              </a:solidFill>
            </a:endParaRPr>
          </a:p>
        </p:txBody>
      </p:sp>
      <p:pic>
        <p:nvPicPr>
          <p:cNvPr id="142" name="Picture 8" descr="C:\Documents and Settings\miran84.kim\바탕 화면\자료\화살표png\6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6941" y="1438808"/>
            <a:ext cx="790265" cy="42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8" descr="C:\Documents and Settings\miran84.kim\바탕 화면\자료\화살표png\6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19375" y="2633750"/>
            <a:ext cx="790265" cy="42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8" descr="C:\Documents and Settings\miran84.kim\바탕 화면\자료\화살표png\6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87918" y="3968889"/>
            <a:ext cx="790265" cy="42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8" descr="C:\Documents and Settings\miran84.kim\바탕 화면\자료\화살표png\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5285694"/>
            <a:ext cx="790265" cy="42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645986" y="112668"/>
            <a:ext cx="854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 smtClean="0">
                <a:latin typeface="+mn-lt"/>
                <a:ea typeface="+mj-ea"/>
                <a:cs typeface="+mj-cs"/>
              </a:rPr>
              <a:t>Сегментация модельного ряда </a:t>
            </a:r>
            <a:r>
              <a:rPr lang="en-US" altLang="ko-KR" sz="2400" b="1" dirty="0" smtClean="0">
                <a:latin typeface="+mn-lt"/>
                <a:ea typeface="+mj-ea"/>
                <a:cs typeface="+mj-cs"/>
              </a:rPr>
              <a:t>B2B </a:t>
            </a:r>
            <a:r>
              <a:rPr lang="ru-RU" altLang="ko-KR" sz="2400" b="1" dirty="0" smtClean="0">
                <a:latin typeface="+mn-lt"/>
                <a:ea typeface="+mj-ea"/>
                <a:cs typeface="+mj-cs"/>
              </a:rPr>
              <a:t>мониторов </a:t>
            </a:r>
            <a:r>
              <a:rPr lang="en-US" altLang="ko-KR" sz="2400" b="1" dirty="0" smtClean="0">
                <a:latin typeface="+mn-lt"/>
                <a:ea typeface="+mj-ea"/>
                <a:cs typeface="+mj-cs"/>
              </a:rPr>
              <a:t>Samsung</a:t>
            </a:r>
            <a:r>
              <a:rPr lang="ru-RU" altLang="ko-KR" sz="2400" b="1" dirty="0" smtClean="0">
                <a:latin typeface="+mn-lt"/>
                <a:ea typeface="+mj-ea"/>
                <a:cs typeface="+mj-cs"/>
              </a:rPr>
              <a:t> 2014</a:t>
            </a:r>
            <a:endParaRPr lang="en-US" altLang="ko-KR" sz="2400" b="1" dirty="0">
              <a:latin typeface="+mn-lt"/>
              <a:ea typeface="+mj-ea"/>
              <a:cs typeface="+mj-cs"/>
            </a:endParaRPr>
          </a:p>
        </p:txBody>
      </p:sp>
      <p:sp>
        <p:nvSpPr>
          <p:cNvPr id="38" name="직사각형 76"/>
          <p:cNvSpPr/>
          <p:nvPr/>
        </p:nvSpPr>
        <p:spPr>
          <a:xfrm>
            <a:off x="5325160" y="2378876"/>
            <a:ext cx="3110400" cy="17002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marL="95250" indent="-95250"/>
            <a:r>
              <a:rPr lang="ru-RU" altLang="ko-KR" sz="1100" b="1" dirty="0" smtClean="0">
                <a:solidFill>
                  <a:sysClr val="windowText" lastClr="000000"/>
                </a:solidFill>
              </a:rPr>
              <a:t>Серия 6</a:t>
            </a:r>
          </a:p>
          <a:p>
            <a:pPr marL="95250" indent="-95250">
              <a:buFontTx/>
              <a:buChar char="-"/>
            </a:pPr>
            <a:r>
              <a:rPr lang="ru-RU" altLang="ko-KR" sz="1100" dirty="0" smtClean="0">
                <a:solidFill>
                  <a:sysClr val="windowText" lastClr="000000"/>
                </a:solidFill>
              </a:rPr>
              <a:t>Разрешение экрана: </a:t>
            </a:r>
            <a:r>
              <a:rPr lang="en-US" altLang="ko-KR" sz="1100" dirty="0" smtClean="0">
                <a:solidFill>
                  <a:sysClr val="windowText" lastClr="000000"/>
                </a:solidFill>
              </a:rPr>
              <a:t>Full HD</a:t>
            </a:r>
            <a:endParaRPr lang="ru-RU" altLang="ko-KR" sz="1100" dirty="0" smtClean="0">
              <a:solidFill>
                <a:sysClr val="windowText" lastClr="000000"/>
              </a:solidFill>
            </a:endParaRPr>
          </a:p>
          <a:p>
            <a:pPr marL="95250" indent="-95250">
              <a:buFontTx/>
              <a:buChar char="-"/>
            </a:pPr>
            <a:r>
              <a:rPr lang="ru-RU" altLang="ko-KR" sz="1100" dirty="0" smtClean="0">
                <a:solidFill>
                  <a:sysClr val="windowText" lastClr="000000"/>
                </a:solidFill>
              </a:rPr>
              <a:t>ЖК-матрица с широкими углами </a:t>
            </a:r>
          </a:p>
          <a:p>
            <a:pPr marL="95250" indent="-95250"/>
            <a:r>
              <a:rPr lang="ru-RU" altLang="ko-KR" sz="1100" dirty="0" smtClean="0">
                <a:solidFill>
                  <a:sysClr val="windowText" lastClr="000000"/>
                </a:solidFill>
              </a:rPr>
              <a:t>обзора (</a:t>
            </a:r>
            <a:r>
              <a:rPr lang="en-US" sz="1100" dirty="0" smtClean="0">
                <a:solidFill>
                  <a:schemeClr val="tx1"/>
                </a:solidFill>
              </a:rPr>
              <a:t>178°/178°</a:t>
            </a:r>
            <a:r>
              <a:rPr lang="ru-RU" sz="1100" dirty="0" smtClean="0">
                <a:solidFill>
                  <a:schemeClr val="tx1"/>
                </a:solidFill>
              </a:rPr>
              <a:t>)</a:t>
            </a:r>
          </a:p>
          <a:p>
            <a:pPr marL="95250" indent="-9525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Время отклика </a:t>
            </a:r>
            <a:r>
              <a:rPr lang="en-US" sz="1100" dirty="0" smtClean="0">
                <a:solidFill>
                  <a:schemeClr val="tx1"/>
                </a:solidFill>
              </a:rPr>
              <a:t>5</a:t>
            </a:r>
            <a:r>
              <a:rPr lang="ru-RU" sz="1100" dirty="0" smtClean="0">
                <a:solidFill>
                  <a:schemeClr val="tx1"/>
                </a:solidFill>
              </a:rPr>
              <a:t> мс</a:t>
            </a:r>
          </a:p>
          <a:p>
            <a:pPr marL="95250" indent="-9525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Эргономичная подставка с регулировкой высоты, наклона экрана</a:t>
            </a:r>
            <a:r>
              <a:rPr lang="en-US" sz="1100" dirty="0" smtClean="0">
                <a:solidFill>
                  <a:schemeClr val="tx1"/>
                </a:solidFill>
              </a:rPr>
              <a:t>,</a:t>
            </a:r>
            <a:r>
              <a:rPr lang="ru-RU" sz="1100" dirty="0" smtClean="0">
                <a:solidFill>
                  <a:schemeClr val="tx1"/>
                </a:solidFill>
              </a:rPr>
              <a:t> вращения в плоскости стола и портретного режима</a:t>
            </a:r>
            <a:endParaRPr lang="en-US" sz="1100" dirty="0" smtClean="0">
              <a:solidFill>
                <a:schemeClr val="tx1"/>
              </a:solidFill>
            </a:endParaRPr>
          </a:p>
          <a:p>
            <a:pPr marL="95250" indent="-9525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Сертификат </a:t>
            </a:r>
            <a:r>
              <a:rPr lang="en-US" sz="1100" dirty="0" smtClean="0">
                <a:solidFill>
                  <a:schemeClr val="tx1"/>
                </a:solidFill>
              </a:rPr>
              <a:t>TCO</a:t>
            </a:r>
            <a:endParaRPr lang="ru-RU" sz="1100" dirty="0" smtClean="0">
              <a:solidFill>
                <a:schemeClr val="tx1"/>
              </a:solidFill>
            </a:endParaRPr>
          </a:p>
        </p:txBody>
      </p:sp>
      <p:sp>
        <p:nvSpPr>
          <p:cNvPr id="39" name="직사각형 76"/>
          <p:cNvSpPr/>
          <p:nvPr/>
        </p:nvSpPr>
        <p:spPr>
          <a:xfrm>
            <a:off x="5325278" y="4205106"/>
            <a:ext cx="3110282" cy="86950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marL="95250" indent="-95250"/>
            <a:r>
              <a:rPr lang="ru-RU" sz="1100" b="1" dirty="0" smtClean="0">
                <a:solidFill>
                  <a:schemeClr val="tx1"/>
                </a:solidFill>
              </a:rPr>
              <a:t>Серия 4</a:t>
            </a:r>
          </a:p>
          <a:p>
            <a:pPr marL="95250" indent="-9525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Эргономичная подставка с регулировкой высоты, наклона экрана</a:t>
            </a:r>
            <a:r>
              <a:rPr lang="en-US" sz="1100" dirty="0" smtClean="0">
                <a:solidFill>
                  <a:schemeClr val="tx1"/>
                </a:solidFill>
              </a:rPr>
              <a:t>,</a:t>
            </a:r>
            <a:r>
              <a:rPr lang="ru-RU" sz="1100" dirty="0" smtClean="0">
                <a:solidFill>
                  <a:schemeClr val="tx1"/>
                </a:solidFill>
              </a:rPr>
              <a:t> вращения в плоскости стола и портретного режима</a:t>
            </a:r>
            <a:endParaRPr lang="en-US" sz="1100" dirty="0" smtClean="0">
              <a:solidFill>
                <a:schemeClr val="tx1"/>
              </a:solidFill>
            </a:endParaRPr>
          </a:p>
          <a:p>
            <a:pPr marL="95250" indent="-9525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Сертификат </a:t>
            </a:r>
            <a:r>
              <a:rPr lang="en-US" sz="1100" dirty="0" smtClean="0">
                <a:solidFill>
                  <a:schemeClr val="tx1"/>
                </a:solidFill>
              </a:rPr>
              <a:t>TCO</a:t>
            </a:r>
            <a:endParaRPr lang="ru-RU" sz="1100" dirty="0" smtClean="0">
              <a:solidFill>
                <a:schemeClr val="tx1"/>
              </a:solidFill>
            </a:endParaRPr>
          </a:p>
        </p:txBody>
      </p:sp>
      <p:sp>
        <p:nvSpPr>
          <p:cNvPr id="40" name="직사각형 76"/>
          <p:cNvSpPr/>
          <p:nvPr/>
        </p:nvSpPr>
        <p:spPr>
          <a:xfrm>
            <a:off x="5325160" y="5204565"/>
            <a:ext cx="3110400" cy="690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marL="95250" indent="-95250"/>
            <a:r>
              <a:rPr lang="ru-RU" sz="1100" b="1" dirty="0" smtClean="0">
                <a:solidFill>
                  <a:schemeClr val="tx1"/>
                </a:solidFill>
              </a:rPr>
              <a:t>Серия 2</a:t>
            </a:r>
          </a:p>
          <a:p>
            <a:pPr marL="95250" indent="-9525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Простая подставка</a:t>
            </a:r>
            <a:endParaRPr lang="en-US" sz="1100" dirty="0" smtClean="0">
              <a:solidFill>
                <a:schemeClr val="tx1"/>
              </a:solidFill>
            </a:endParaRPr>
          </a:p>
          <a:p>
            <a:pPr marL="95250" indent="-9525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Сертификат </a:t>
            </a:r>
            <a:r>
              <a:rPr lang="en-US" sz="1100" dirty="0" smtClean="0">
                <a:solidFill>
                  <a:schemeClr val="tx1"/>
                </a:solidFill>
              </a:rPr>
              <a:t>TCO</a:t>
            </a:r>
            <a:endParaRPr lang="ru-RU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triped Right Arrow 96"/>
          <p:cNvSpPr/>
          <p:nvPr/>
        </p:nvSpPr>
        <p:spPr>
          <a:xfrm>
            <a:off x="974785" y="4452497"/>
            <a:ext cx="8020800" cy="360000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/>
          <p:cNvSpPr txBox="1"/>
          <p:nvPr/>
        </p:nvSpPr>
        <p:spPr>
          <a:xfrm>
            <a:off x="747115" y="91717"/>
            <a:ext cx="6872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2800" b="1" dirty="0" smtClean="0">
                <a:latin typeface="+mn-lt"/>
                <a:ea typeface="+mj-ea"/>
                <a:cs typeface="+mj-cs"/>
              </a:rPr>
              <a:t>Модельный ряд мониторов </a:t>
            </a:r>
            <a:r>
              <a:rPr lang="en-US" altLang="ko-KR" sz="2800" b="1" dirty="0" smtClean="0">
                <a:latin typeface="+mn-lt"/>
                <a:ea typeface="+mj-ea"/>
                <a:cs typeface="+mj-cs"/>
              </a:rPr>
              <a:t>Samsung </a:t>
            </a:r>
            <a:r>
              <a:rPr lang="ru-RU" altLang="ko-KR" sz="2800" b="1" dirty="0" smtClean="0">
                <a:latin typeface="+mn-lt"/>
                <a:ea typeface="+mj-ea"/>
                <a:cs typeface="+mj-cs"/>
              </a:rPr>
              <a:t>(</a:t>
            </a:r>
            <a:r>
              <a:rPr lang="en-US" altLang="ko-KR" sz="2800" b="1" dirty="0" smtClean="0">
                <a:latin typeface="+mn-lt"/>
                <a:ea typeface="+mj-ea"/>
                <a:cs typeface="+mj-cs"/>
              </a:rPr>
              <a:t>B2B</a:t>
            </a:r>
            <a:r>
              <a:rPr lang="ru-RU" altLang="ko-KR" sz="2800" b="1" dirty="0" smtClean="0">
                <a:latin typeface="+mn-lt"/>
                <a:ea typeface="+mj-ea"/>
                <a:cs typeface="+mj-cs"/>
              </a:rPr>
              <a:t>)</a:t>
            </a:r>
            <a:endParaRPr lang="ru-RU" altLang="ko-KR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56" name="Striped Right Arrow 55"/>
          <p:cNvSpPr/>
          <p:nvPr/>
        </p:nvSpPr>
        <p:spPr>
          <a:xfrm>
            <a:off x="974785" y="5394509"/>
            <a:ext cx="8020800" cy="360000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모서리가 둥근 직사각형 93"/>
          <p:cNvSpPr/>
          <p:nvPr/>
        </p:nvSpPr>
        <p:spPr>
          <a:xfrm>
            <a:off x="286702" y="5369502"/>
            <a:ext cx="759600" cy="388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rgbClr val="000000"/>
                </a:solidFill>
              </a:rPr>
              <a:t>SC200</a:t>
            </a:r>
            <a:endParaRPr lang="ko-KR" altLang="en-US" sz="1200" b="1" dirty="0">
              <a:solidFill>
                <a:srgbClr val="000000"/>
              </a:solidFill>
            </a:endParaRPr>
          </a:p>
        </p:txBody>
      </p:sp>
      <p:sp>
        <p:nvSpPr>
          <p:cNvPr id="72" name="Striped Right Arrow 71"/>
          <p:cNvSpPr/>
          <p:nvPr/>
        </p:nvSpPr>
        <p:spPr>
          <a:xfrm>
            <a:off x="978600" y="2657980"/>
            <a:ext cx="5441250" cy="360000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모서리가 둥근 직사각형 139"/>
          <p:cNvSpPr/>
          <p:nvPr/>
        </p:nvSpPr>
        <p:spPr>
          <a:xfrm>
            <a:off x="286703" y="2634913"/>
            <a:ext cx="759600" cy="3871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rgbClr val="000000"/>
                </a:solidFill>
              </a:rPr>
              <a:t>SA850</a:t>
            </a:r>
            <a:endParaRPr lang="ko-KR" altLang="en-US" sz="1200" b="1" dirty="0">
              <a:solidFill>
                <a:srgbClr val="000000"/>
              </a:solidFill>
            </a:endParaRPr>
          </a:p>
        </p:txBody>
      </p:sp>
      <p:sp>
        <p:nvSpPr>
          <p:cNvPr id="126" name="Oval 260"/>
          <p:cNvSpPr>
            <a:spLocks noChangeArrowheads="1"/>
          </p:cNvSpPr>
          <p:nvPr/>
        </p:nvSpPr>
        <p:spPr bwMode="auto">
          <a:xfrm>
            <a:off x="6144566" y="5417635"/>
            <a:ext cx="342000" cy="34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</a:rPr>
              <a:t>1</a:t>
            </a:r>
            <a:r>
              <a:rPr lang="ru-RU" altLang="ko-KR" sz="1050" b="1" dirty="0" smtClean="0">
                <a:solidFill>
                  <a:srgbClr val="164194"/>
                </a:solidFill>
              </a:rPr>
              <a:t>8.5</a:t>
            </a:r>
            <a:endParaRPr lang="en-US" altLang="ko-KR" sz="1050" b="1" dirty="0">
              <a:solidFill>
                <a:srgbClr val="164194"/>
              </a:solidFill>
            </a:endParaRPr>
          </a:p>
        </p:txBody>
      </p:sp>
      <p:sp>
        <p:nvSpPr>
          <p:cNvPr id="127" name="Oval 260"/>
          <p:cNvSpPr>
            <a:spLocks noChangeArrowheads="1"/>
          </p:cNvSpPr>
          <p:nvPr/>
        </p:nvSpPr>
        <p:spPr bwMode="auto">
          <a:xfrm>
            <a:off x="8149523" y="5417635"/>
            <a:ext cx="342000" cy="34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</a:rPr>
              <a:t>23</a:t>
            </a:r>
            <a:endParaRPr lang="en-US" altLang="ko-KR" sz="1050" b="1" dirty="0">
              <a:solidFill>
                <a:srgbClr val="164194"/>
              </a:solidFill>
            </a:endParaRPr>
          </a:p>
        </p:txBody>
      </p:sp>
      <p:sp>
        <p:nvSpPr>
          <p:cNvPr id="129" name="Oval 260"/>
          <p:cNvSpPr>
            <a:spLocks noChangeArrowheads="1"/>
          </p:cNvSpPr>
          <p:nvPr/>
        </p:nvSpPr>
        <p:spPr bwMode="auto">
          <a:xfrm>
            <a:off x="7371004" y="5417635"/>
            <a:ext cx="342000" cy="34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</a:rPr>
              <a:t>2</a:t>
            </a:r>
            <a:r>
              <a:rPr lang="ru-RU" altLang="ko-KR" sz="1050" b="1" dirty="0" smtClean="0">
                <a:solidFill>
                  <a:srgbClr val="164194"/>
                </a:solidFill>
              </a:rPr>
              <a:t>1.5</a:t>
            </a:r>
            <a:endParaRPr lang="en-US" altLang="ko-KR" sz="1050" b="1" dirty="0">
              <a:solidFill>
                <a:srgbClr val="164194"/>
              </a:solidFill>
            </a:endParaRPr>
          </a:p>
        </p:txBody>
      </p:sp>
      <p:sp>
        <p:nvSpPr>
          <p:cNvPr id="131" name="Oval 260"/>
          <p:cNvSpPr>
            <a:spLocks noChangeArrowheads="1"/>
          </p:cNvSpPr>
          <p:nvPr/>
        </p:nvSpPr>
        <p:spPr bwMode="auto">
          <a:xfrm>
            <a:off x="8039537" y="4454395"/>
            <a:ext cx="342000" cy="34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</a:rPr>
              <a:t>2</a:t>
            </a:r>
            <a:r>
              <a:rPr lang="ru-RU" altLang="ko-KR" sz="1050" b="1" dirty="0" smtClean="0">
                <a:solidFill>
                  <a:srgbClr val="164194"/>
                </a:solidFill>
              </a:rPr>
              <a:t>1.5</a:t>
            </a:r>
            <a:endParaRPr lang="en-US" altLang="ko-KR" sz="1050" b="1" dirty="0">
              <a:solidFill>
                <a:srgbClr val="164194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2136272" y="4432300"/>
            <a:ext cx="3060000" cy="45912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Эргономичная подставка с регулировкой высоты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2136272" y="5302250"/>
            <a:ext cx="3060000" cy="5651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Простая подставка, регулировка наклона экрана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/>
          </a:blip>
          <a:srcRect/>
          <a:stretch>
            <a:fillRect/>
          </a:stretch>
        </p:blipFill>
        <p:spPr bwMode="auto">
          <a:xfrm>
            <a:off x="1147040" y="4332977"/>
            <a:ext cx="765910" cy="65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175345" y="5164247"/>
            <a:ext cx="709301" cy="68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Oval 260"/>
          <p:cNvSpPr>
            <a:spLocks noChangeArrowheads="1"/>
          </p:cNvSpPr>
          <p:nvPr/>
        </p:nvSpPr>
        <p:spPr bwMode="auto">
          <a:xfrm>
            <a:off x="7774566" y="5417635"/>
            <a:ext cx="342000" cy="34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</a:rPr>
              <a:t>2</a:t>
            </a:r>
            <a:r>
              <a:rPr lang="ru-RU" altLang="ko-KR" sz="1050" b="1" dirty="0" smtClean="0">
                <a:solidFill>
                  <a:srgbClr val="164194"/>
                </a:solidFill>
              </a:rPr>
              <a:t>2</a:t>
            </a:r>
            <a:r>
              <a:rPr lang="en-US" altLang="ko-KR" sz="1050" b="1" dirty="0" smtClean="0">
                <a:solidFill>
                  <a:srgbClr val="164194"/>
                </a:solidFill>
              </a:rPr>
              <a:t>w</a:t>
            </a:r>
            <a:endParaRPr lang="en-US" altLang="ko-KR" sz="1050" b="1" dirty="0">
              <a:solidFill>
                <a:srgbClr val="164194"/>
              </a:solidFill>
            </a:endParaRPr>
          </a:p>
        </p:txBody>
      </p:sp>
      <p:sp>
        <p:nvSpPr>
          <p:cNvPr id="121" name="Oval 260"/>
          <p:cNvSpPr>
            <a:spLocks noChangeArrowheads="1"/>
          </p:cNvSpPr>
          <p:nvPr/>
        </p:nvSpPr>
        <p:spPr bwMode="auto">
          <a:xfrm>
            <a:off x="6563272" y="5417635"/>
            <a:ext cx="342000" cy="34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</a:rPr>
              <a:t>19n</a:t>
            </a:r>
            <a:endParaRPr lang="en-US" altLang="ko-KR" sz="1050" b="1" dirty="0">
              <a:solidFill>
                <a:srgbClr val="164194"/>
              </a:solidFill>
            </a:endParaRPr>
          </a:p>
        </p:txBody>
      </p:sp>
      <p:sp>
        <p:nvSpPr>
          <p:cNvPr id="75" name="Striped Right Arrow 74"/>
          <p:cNvSpPr/>
          <p:nvPr/>
        </p:nvSpPr>
        <p:spPr>
          <a:xfrm>
            <a:off x="974785" y="3583447"/>
            <a:ext cx="8020800" cy="360000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모서리가 둥근 직사각형 139"/>
          <p:cNvSpPr/>
          <p:nvPr/>
        </p:nvSpPr>
        <p:spPr>
          <a:xfrm>
            <a:off x="286703" y="3570048"/>
            <a:ext cx="759600" cy="388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rgbClr val="000000"/>
                </a:solidFill>
              </a:rPr>
              <a:t>SC650</a:t>
            </a:r>
            <a:endParaRPr lang="ko-KR" alt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103" name="Oval 260"/>
          <p:cNvSpPr>
            <a:spLocks noChangeArrowheads="1"/>
          </p:cNvSpPr>
          <p:nvPr/>
        </p:nvSpPr>
        <p:spPr bwMode="auto">
          <a:xfrm>
            <a:off x="6956781" y="5417635"/>
            <a:ext cx="342000" cy="34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</a:rPr>
              <a:t>19w</a:t>
            </a:r>
            <a:endParaRPr lang="en-US" altLang="ko-KR" sz="1050" b="1" dirty="0">
              <a:solidFill>
                <a:srgbClr val="164194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136271" y="3467100"/>
            <a:ext cx="3060000" cy="6477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Широкие углы обзора </a:t>
            </a:r>
            <a:r>
              <a:rPr lang="en-US" sz="1000" dirty="0" smtClean="0">
                <a:solidFill>
                  <a:schemeClr val="tx1"/>
                </a:solidFill>
              </a:rPr>
              <a:t>178°/178°</a:t>
            </a:r>
            <a:endParaRPr lang="ru-RU" sz="1000" dirty="0" smtClean="0">
              <a:solidFill>
                <a:schemeClr val="tx1"/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Эргономичная подставка с регулировкой высоты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USB </a:t>
            </a:r>
            <a:r>
              <a:rPr lang="ru-RU" sz="1000" dirty="0" smtClean="0">
                <a:solidFill>
                  <a:schemeClr val="tx1"/>
                </a:solidFill>
              </a:rPr>
              <a:t>концентратор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77" name="Oval 260"/>
          <p:cNvSpPr>
            <a:spLocks noChangeArrowheads="1"/>
          </p:cNvSpPr>
          <p:nvPr/>
        </p:nvSpPr>
        <p:spPr bwMode="auto">
          <a:xfrm>
            <a:off x="7358658" y="3578900"/>
            <a:ext cx="342000" cy="34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rgbClr val="164194"/>
                </a:solidFill>
              </a:rPr>
              <a:t>23.6</a:t>
            </a:r>
            <a:endParaRPr lang="en-US" altLang="ko-KR" sz="1050" b="1" dirty="0">
              <a:solidFill>
                <a:srgbClr val="164194"/>
              </a:solidFill>
            </a:endParaRPr>
          </a:p>
        </p:txBody>
      </p:sp>
      <p:sp>
        <p:nvSpPr>
          <p:cNvPr id="81" name="Oval 260"/>
          <p:cNvSpPr>
            <a:spLocks noChangeArrowheads="1"/>
          </p:cNvSpPr>
          <p:nvPr/>
        </p:nvSpPr>
        <p:spPr bwMode="auto">
          <a:xfrm>
            <a:off x="8085630" y="3578900"/>
            <a:ext cx="342000" cy="34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rgbClr val="164194"/>
                </a:solidFill>
              </a:rPr>
              <a:t>27</a:t>
            </a:r>
            <a:endParaRPr lang="en-US" altLang="ko-KR" sz="1050" b="1" dirty="0">
              <a:solidFill>
                <a:srgbClr val="164194"/>
              </a:solidFill>
            </a:endParaRPr>
          </a:p>
        </p:txBody>
      </p:sp>
      <p:sp>
        <p:nvSpPr>
          <p:cNvPr id="89" name="Oval 260"/>
          <p:cNvSpPr>
            <a:spLocks noChangeArrowheads="1"/>
          </p:cNvSpPr>
          <p:nvPr/>
        </p:nvSpPr>
        <p:spPr bwMode="auto">
          <a:xfrm>
            <a:off x="5612681" y="2680170"/>
            <a:ext cx="342000" cy="34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rgbClr val="164194"/>
                </a:solidFill>
              </a:rPr>
              <a:t>24w</a:t>
            </a:r>
            <a:endParaRPr lang="en-US" altLang="ko-KR" sz="1050" b="1" dirty="0">
              <a:solidFill>
                <a:srgbClr val="164194"/>
              </a:solidFill>
            </a:endParaRPr>
          </a:p>
        </p:txBody>
      </p:sp>
      <p:sp>
        <p:nvSpPr>
          <p:cNvPr id="99" name="모서리가 둥근 직사각형 139"/>
          <p:cNvSpPr/>
          <p:nvPr/>
        </p:nvSpPr>
        <p:spPr>
          <a:xfrm>
            <a:off x="286702" y="4449461"/>
            <a:ext cx="759600" cy="388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rgbClr val="000000"/>
                </a:solidFill>
              </a:rPr>
              <a:t>SC450</a:t>
            </a:r>
            <a:endParaRPr lang="ko-KR" altLang="en-US" sz="1200" b="1" dirty="0">
              <a:solidFill>
                <a:srgbClr val="000000"/>
              </a:solidFill>
            </a:endParaRPr>
          </a:p>
        </p:txBody>
      </p:sp>
      <p:sp>
        <p:nvSpPr>
          <p:cNvPr id="100" name="Oval 260"/>
          <p:cNvSpPr>
            <a:spLocks noChangeArrowheads="1"/>
          </p:cNvSpPr>
          <p:nvPr/>
        </p:nvSpPr>
        <p:spPr bwMode="auto">
          <a:xfrm>
            <a:off x="6998070" y="3578895"/>
            <a:ext cx="342000" cy="34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rgbClr val="164194"/>
                </a:solidFill>
              </a:rPr>
              <a:t>23</a:t>
            </a:r>
            <a:endParaRPr lang="en-US" altLang="ko-KR" sz="1050" b="1" dirty="0">
              <a:solidFill>
                <a:srgbClr val="164194"/>
              </a:solidFill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/>
          </a:blip>
          <a:srcRect/>
          <a:stretch>
            <a:fillRect/>
          </a:stretch>
        </p:blipFill>
        <p:spPr bwMode="auto">
          <a:xfrm>
            <a:off x="1147040" y="3481837"/>
            <a:ext cx="765910" cy="65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Oval 260"/>
          <p:cNvSpPr>
            <a:spLocks noChangeArrowheads="1"/>
          </p:cNvSpPr>
          <p:nvPr/>
        </p:nvSpPr>
        <p:spPr bwMode="auto">
          <a:xfrm>
            <a:off x="7720608" y="3578900"/>
            <a:ext cx="342000" cy="34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rgbClr val="164194"/>
                </a:solidFill>
              </a:rPr>
              <a:t>2</a:t>
            </a:r>
            <a:r>
              <a:rPr lang="ru-RU" altLang="ko-KR" sz="1050" b="1" dirty="0" smtClean="0">
                <a:solidFill>
                  <a:srgbClr val="164194"/>
                </a:solidFill>
              </a:rPr>
              <a:t>4</a:t>
            </a:r>
            <a:r>
              <a:rPr lang="en-US" altLang="ko-KR" sz="1050" b="1" dirty="0" smtClean="0">
                <a:solidFill>
                  <a:srgbClr val="164194"/>
                </a:solidFill>
              </a:rPr>
              <a:t>w</a:t>
            </a:r>
            <a:endParaRPr lang="en-US" altLang="ko-KR" sz="1050" b="1" dirty="0">
              <a:solidFill>
                <a:srgbClr val="164194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70100" y="797084"/>
            <a:ext cx="6986656" cy="365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2014</a:t>
            </a:r>
            <a:endParaRPr lang="ru-RU" dirty="0"/>
          </a:p>
        </p:txBody>
      </p:sp>
      <p:sp>
        <p:nvSpPr>
          <p:cNvPr id="41" name="Rectangle 40"/>
          <p:cNvSpPr/>
          <p:nvPr/>
        </p:nvSpPr>
        <p:spPr>
          <a:xfrm>
            <a:off x="139054" y="797084"/>
            <a:ext cx="1829446" cy="3657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dirty="0" smtClean="0">
                <a:solidFill>
                  <a:schemeClr val="dk1"/>
                </a:solidFill>
              </a:rPr>
              <a:t>201</a:t>
            </a:r>
            <a:r>
              <a:rPr lang="ru-RU" altLang="ko-KR" dirty="0" smtClean="0">
                <a:solidFill>
                  <a:schemeClr val="dk1"/>
                </a:solidFill>
              </a:rPr>
              <a:t>3</a:t>
            </a:r>
          </a:p>
        </p:txBody>
      </p:sp>
      <p:sp>
        <p:nvSpPr>
          <p:cNvPr id="42" name="Striped Right Arrow 41"/>
          <p:cNvSpPr/>
          <p:nvPr/>
        </p:nvSpPr>
        <p:spPr>
          <a:xfrm>
            <a:off x="3371851" y="1600655"/>
            <a:ext cx="5619749" cy="298443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altLang="ko-KR" sz="1200" b="1">
              <a:solidFill>
                <a:srgbClr val="000000"/>
              </a:solidFill>
            </a:endParaRPr>
          </a:p>
        </p:txBody>
      </p:sp>
      <p:sp>
        <p:nvSpPr>
          <p:cNvPr id="43" name="모서리가 둥근 직사각형 139"/>
          <p:cNvSpPr/>
          <p:nvPr/>
        </p:nvSpPr>
        <p:spPr>
          <a:xfrm>
            <a:off x="3270970" y="1551622"/>
            <a:ext cx="748025" cy="3871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accent6">
                    <a:lumMod val="50000"/>
                  </a:schemeClr>
                </a:solidFill>
              </a:rPr>
              <a:t>SD850</a:t>
            </a:r>
            <a:endParaRPr lang="ko-KR" altLang="en-US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124077" y="2524124"/>
            <a:ext cx="3082923" cy="6096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rIns="0"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Широкие углы обзора </a:t>
            </a:r>
            <a:r>
              <a:rPr lang="en-US" sz="1000" dirty="0" smtClean="0">
                <a:solidFill>
                  <a:schemeClr val="tx1"/>
                </a:solidFill>
              </a:rPr>
              <a:t>178°/178°</a:t>
            </a:r>
            <a:endParaRPr lang="ru-RU" sz="1000" dirty="0" smtClean="0">
              <a:solidFill>
                <a:schemeClr val="tx1"/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Эргономичная подставка с регулировкой высоты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Датчик освещения и присутствия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45" name="Picture 2" descr="D:\01. Line Up\2014\모니터\05. MRD\B2B\SD850\SD850_0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83" y="1448303"/>
            <a:ext cx="918621" cy="66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val 260"/>
          <p:cNvSpPr>
            <a:spLocks noChangeArrowheads="1"/>
          </p:cNvSpPr>
          <p:nvPr/>
        </p:nvSpPr>
        <p:spPr bwMode="auto">
          <a:xfrm>
            <a:off x="8377125" y="1565745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32</a:t>
            </a:r>
            <a:endParaRPr lang="en-US" altLang="ko-KR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Oval 260"/>
          <p:cNvSpPr>
            <a:spLocks noChangeArrowheads="1"/>
          </p:cNvSpPr>
          <p:nvPr/>
        </p:nvSpPr>
        <p:spPr bwMode="auto">
          <a:xfrm>
            <a:off x="8034122" y="1572095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27</a:t>
            </a:r>
            <a:endParaRPr lang="en-US" altLang="ko-KR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461001" y="1371600"/>
            <a:ext cx="2378074" cy="76200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rIns="0"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Разрешение </a:t>
            </a:r>
            <a:r>
              <a:rPr lang="en-US" sz="1000" b="1" dirty="0" smtClean="0">
                <a:solidFill>
                  <a:schemeClr val="tx1"/>
                </a:solidFill>
              </a:rPr>
              <a:t>2560 x 1440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Функции </a:t>
            </a:r>
            <a:r>
              <a:rPr lang="en-US" sz="1000" dirty="0" smtClean="0">
                <a:solidFill>
                  <a:schemeClr val="tx1"/>
                </a:solidFill>
              </a:rPr>
              <a:t>PIP/PBP</a:t>
            </a:r>
            <a:endParaRPr lang="ru-RU" sz="1000" dirty="0" smtClean="0">
              <a:solidFill>
                <a:schemeClr val="tx1"/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Эргономичная подставка с регулировкой высоты</a:t>
            </a:r>
          </a:p>
        </p:txBody>
      </p:sp>
      <p:pic>
        <p:nvPicPr>
          <p:cNvPr id="2050" name="Picture 2" descr="C:\Users\selomov_a\AppData\Local\Temp\S24A850DW_001_Front_thumb.pn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438400"/>
            <a:ext cx="720000" cy="720000"/>
          </a:xfrm>
          <a:prstGeom prst="rect">
            <a:avLst/>
          </a:prstGeom>
          <a:noFill/>
        </p:spPr>
      </p:pic>
      <p:sp>
        <p:nvSpPr>
          <p:cNvPr id="49" name="Rounded Rectangle 48"/>
          <p:cNvSpPr/>
          <p:nvPr/>
        </p:nvSpPr>
        <p:spPr>
          <a:xfrm>
            <a:off x="3899950" y="1438276"/>
            <a:ext cx="386300" cy="190500"/>
          </a:xfrm>
          <a:prstGeom prst="roundRect">
            <a:avLst/>
          </a:prstGeom>
          <a:ln w="31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 algn="ctr"/>
            <a:r>
              <a:rPr lang="en-US" sz="800" dirty="0" smtClean="0">
                <a:solidFill>
                  <a:schemeClr val="tx1"/>
                </a:solidFill>
              </a:rPr>
              <a:t>JUN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726621" y="99105"/>
            <a:ext cx="8229600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2800" b="1" dirty="0" smtClean="0">
                <a:latin typeface="+mj-lt"/>
                <a:ea typeface="+mj-ea"/>
                <a:cs typeface="+mj-cs"/>
              </a:rPr>
              <a:t>Серия 8 (</a:t>
            </a:r>
            <a:r>
              <a:rPr lang="en-US" altLang="ko-KR" sz="2800" b="1" dirty="0" smtClean="0">
                <a:latin typeface="+mj-lt"/>
                <a:ea typeface="+mj-ea"/>
                <a:cs typeface="+mj-cs"/>
              </a:rPr>
              <a:t>SD850</a:t>
            </a:r>
            <a:r>
              <a:rPr lang="ru-RU" altLang="ko-KR" sz="2800" b="1" dirty="0" smtClean="0">
                <a:latin typeface="+mj-lt"/>
                <a:ea typeface="+mj-ea"/>
                <a:cs typeface="+mj-cs"/>
              </a:rPr>
              <a:t>) </a:t>
            </a:r>
            <a:endParaRPr lang="en-US" altLang="ko-KR" sz="28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:\01. Line Up\2014\모니터\05. MRD\B2B\SD850\SD850_02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330" y="1055824"/>
            <a:ext cx="3680770" cy="2695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01. Line Up\2014\모니터\05. MRD\B2B\SD850\SD850_01.jp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1180" y="3530954"/>
            <a:ext cx="1971894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01. Line Up\2014\모니터\05. MRD\B2B\SD850\SD850_03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8" y="3825240"/>
            <a:ext cx="1214861" cy="1825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83504" y="746438"/>
            <a:ext cx="4993822" cy="340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o-KR" sz="1400" dirty="0" smtClean="0">
                <a:solidFill>
                  <a:srgbClr val="000000"/>
                </a:solidFill>
                <a:latin typeface="+mn-lt"/>
              </a:rPr>
              <a:t>Диагональ экрана</a:t>
            </a:r>
            <a:r>
              <a:rPr lang="en-US" altLang="ko-KR" sz="1400" dirty="0" smtClean="0">
                <a:solidFill>
                  <a:srgbClr val="000000"/>
                </a:solidFill>
                <a:latin typeface="+mn-lt"/>
              </a:rPr>
              <a:t>: 27” </a:t>
            </a:r>
            <a:r>
              <a:rPr lang="ru-RU" altLang="ko-KR" sz="1400" dirty="0" smtClean="0">
                <a:solidFill>
                  <a:srgbClr val="000000"/>
                </a:solidFill>
                <a:latin typeface="+mn-lt"/>
              </a:rPr>
              <a:t>и 32</a:t>
            </a:r>
            <a:r>
              <a:rPr lang="en-US" altLang="ko-KR" sz="1400" dirty="0" smtClean="0">
                <a:solidFill>
                  <a:srgbClr val="000000"/>
                </a:solidFill>
                <a:latin typeface="+mn-lt"/>
              </a:rPr>
              <a:t>”</a:t>
            </a:r>
          </a:p>
          <a:p>
            <a:pPr marL="182563" indent="-1825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o-KR" sz="1400" dirty="0" smtClean="0">
                <a:solidFill>
                  <a:srgbClr val="000000"/>
                </a:solidFill>
                <a:latin typeface="+mn-lt"/>
              </a:rPr>
              <a:t>Разрешение</a:t>
            </a:r>
            <a:r>
              <a:rPr lang="en-US" altLang="ko-KR" sz="1400" dirty="0" smtClean="0">
                <a:solidFill>
                  <a:srgbClr val="000000"/>
                </a:solidFill>
                <a:latin typeface="+mn-lt"/>
              </a:rPr>
              <a:t> WQHD (2560 x 1440)</a:t>
            </a:r>
          </a:p>
          <a:p>
            <a:pPr marL="182563" indent="-182563" fontAlgn="auto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altLang="ko-KR" sz="1400" dirty="0" smtClean="0">
                <a:solidFill>
                  <a:srgbClr val="000000"/>
                </a:solidFill>
                <a:latin typeface="+mn-lt"/>
              </a:rPr>
              <a:t>Широкие углы обзора (178/178)</a:t>
            </a:r>
            <a:endParaRPr lang="en-US" altLang="ko-KR" sz="1400" dirty="0" smtClean="0">
              <a:solidFill>
                <a:srgbClr val="000000"/>
              </a:solidFill>
              <a:latin typeface="+mn-lt"/>
            </a:endParaRPr>
          </a:p>
          <a:p>
            <a:pPr marL="182563" indent="-182563" fontAlgn="auto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altLang="ko-KR" sz="1400" dirty="0" smtClean="0">
                <a:solidFill>
                  <a:srgbClr val="000000"/>
                </a:solidFill>
                <a:latin typeface="+mn-lt"/>
              </a:rPr>
              <a:t>Более 1 млрд. Цветов</a:t>
            </a:r>
          </a:p>
          <a:p>
            <a:pPr marL="182563" indent="-1825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rgbClr val="000000"/>
                </a:solidFill>
                <a:latin typeface="+mn-lt"/>
              </a:rPr>
              <a:t>DVI-DL x1, DP x1, HDMI x1</a:t>
            </a:r>
            <a:endParaRPr lang="ru-RU" altLang="ko-KR" sz="1400" dirty="0" smtClean="0">
              <a:solidFill>
                <a:srgbClr val="000000"/>
              </a:solidFill>
              <a:latin typeface="+mn-lt"/>
            </a:endParaRPr>
          </a:p>
          <a:p>
            <a:pPr marL="182563" indent="-1825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o-KR" sz="1400" dirty="0" smtClean="0">
                <a:solidFill>
                  <a:srgbClr val="000000"/>
                </a:solidFill>
                <a:latin typeface="+mn-lt"/>
              </a:rPr>
              <a:t>Функция Картинка в Картинке (</a:t>
            </a:r>
            <a:r>
              <a:rPr lang="en-US" altLang="ko-KR" sz="1400" dirty="0" smtClean="0">
                <a:solidFill>
                  <a:srgbClr val="000000"/>
                </a:solidFill>
                <a:latin typeface="+mn-lt"/>
              </a:rPr>
              <a:t>PIP 2.0)</a:t>
            </a:r>
            <a:endParaRPr lang="ru-RU" altLang="ko-KR" sz="1400" dirty="0" smtClean="0">
              <a:solidFill>
                <a:srgbClr val="000000"/>
              </a:solidFill>
              <a:latin typeface="+mn-lt"/>
            </a:endParaRPr>
          </a:p>
          <a:p>
            <a:pPr marL="182563" indent="-182563" fontAlgn="auto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altLang="ko-KR" sz="1400" dirty="0" smtClean="0">
                <a:solidFill>
                  <a:srgbClr val="000000"/>
                </a:solidFill>
                <a:latin typeface="+mn-lt"/>
              </a:rPr>
              <a:t>Функция </a:t>
            </a:r>
            <a:r>
              <a:rPr lang="en-US" altLang="ko-KR" sz="1400" dirty="0" smtClean="0">
                <a:solidFill>
                  <a:srgbClr val="000000"/>
                </a:solidFill>
                <a:latin typeface="+mn-lt"/>
              </a:rPr>
              <a:t>Picture by Picture (PBP)</a:t>
            </a:r>
          </a:p>
          <a:p>
            <a:pPr marL="179388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o-KR" sz="14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Концентратор </a:t>
            </a:r>
            <a:r>
              <a:rPr lang="en-US" altLang="ko-KR" sz="14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USB 3.0</a:t>
            </a:r>
            <a:r>
              <a:rPr lang="ru-RU" altLang="ko-KR" sz="14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ru-RU" altLang="ko-KR" sz="1400" dirty="0" smtClean="0">
                <a:solidFill>
                  <a:srgbClr val="000000"/>
                </a:solidFill>
                <a:latin typeface="+mn-lt"/>
              </a:rPr>
              <a:t>(4 порта)</a:t>
            </a:r>
            <a:endParaRPr lang="en-US" altLang="ko-KR" sz="1400" dirty="0" smtClean="0">
              <a:solidFill>
                <a:srgbClr val="000000"/>
              </a:solidFill>
              <a:latin typeface="+mn-lt"/>
              <a:sym typeface="Wingdings" panose="05000000000000000000" pitchFamily="2" charset="2"/>
            </a:endParaRPr>
          </a:p>
          <a:p>
            <a:pPr marL="179388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o-KR" sz="14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Эргономичная подставка с регулировкой высоты, наклона экрана, вращения в плоскости стола и портретного режима</a:t>
            </a:r>
          </a:p>
        </p:txBody>
      </p:sp>
      <p:pic>
        <p:nvPicPr>
          <p:cNvPr id="8" name="Picture 2" descr="C:\Users\je2929.yang\Desktop\자료\png\선.png"/>
          <p:cNvPicPr>
            <a:picLocks noChangeArrowheads="1"/>
          </p:cNvPicPr>
          <p:nvPr/>
        </p:nvPicPr>
        <p:blipFill>
          <a:blip r:embed="rId6" cstate="email"/>
          <a:srcRect l="-36365" r="-36365"/>
          <a:stretch>
            <a:fillRect/>
          </a:stretch>
        </p:blipFill>
        <p:spPr bwMode="auto">
          <a:xfrm>
            <a:off x="3904120" y="928670"/>
            <a:ext cx="45719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2423160" y="4739640"/>
            <a:ext cx="1005840" cy="1021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5300" y="5265420"/>
            <a:ext cx="281940" cy="487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 bwMode="auto">
          <a:xfrm>
            <a:off x="202577" y="5750587"/>
            <a:ext cx="1455964" cy="52251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rebuchet MS" pitchFamily="34" charset="0"/>
              </a:rPr>
              <a:t>Портретный режим</a:t>
            </a:r>
            <a:endParaRPr lang="en-US" sz="105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978718" y="5750587"/>
            <a:ext cx="1455964" cy="52251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rebuchet MS" pitchFamily="34" charset="0"/>
              </a:rPr>
              <a:t>Тонкая рамка 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rebuchet MS" pitchFamily="34" charset="0"/>
              </a:rPr>
              <a:t>экрана</a:t>
            </a:r>
            <a:endParaRPr lang="en-US" sz="105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8840" y="4356251"/>
            <a:ext cx="314482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7861300" y="4019550"/>
            <a:ext cx="787400" cy="1266826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5250" indent="-95250">
              <a:buFont typeface="Arial" pitchFamily="34" charset="0"/>
              <a:buChar char="•"/>
            </a:pPr>
            <a:endParaRPr lang="en-US" sz="900" dirty="0" smtClean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0" y="980591"/>
            <a:ext cx="314482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6"/>
          <p:cNvSpPr txBox="1">
            <a:spLocks/>
          </p:cNvSpPr>
          <p:nvPr/>
        </p:nvSpPr>
        <p:spPr bwMode="auto">
          <a:xfrm>
            <a:off x="726621" y="99105"/>
            <a:ext cx="8229600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Особенности монитора серии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SD850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742" y="2768266"/>
            <a:ext cx="2890910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+mn-lt"/>
              </a:rPr>
              <a:t> Разрешение </a:t>
            </a:r>
            <a:r>
              <a:rPr lang="en-US" sz="1200" dirty="0" smtClean="0">
                <a:latin typeface="+mn-lt"/>
              </a:rPr>
              <a:t>WQHD 2560 x 1440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+mn-lt"/>
              </a:rPr>
              <a:t> Матрица 1млрд цветов, </a:t>
            </a:r>
            <a:r>
              <a:rPr lang="en-US" sz="1200" dirty="0" err="1" smtClean="0">
                <a:latin typeface="+mn-lt"/>
              </a:rPr>
              <a:t>sRGB</a:t>
            </a:r>
            <a:r>
              <a:rPr lang="en-US" sz="1200" dirty="0" smtClean="0">
                <a:latin typeface="+mn-lt"/>
              </a:rPr>
              <a:t> 100%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+mn-lt"/>
              </a:rPr>
              <a:t> Широкие углы обзора (178/178)</a:t>
            </a:r>
            <a:endParaRPr lang="en-US" sz="1200" dirty="0" smtClean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2866" y="686749"/>
            <a:ext cx="171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Изображение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530474" y="754352"/>
            <a:ext cx="170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Особенности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25" y="1126988"/>
            <a:ext cx="2621773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525889" y="2768266"/>
            <a:ext cx="2511083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PIP/PBP</a:t>
            </a:r>
            <a:r>
              <a:rPr lang="ru-RU" sz="1200" dirty="0" smtClean="0">
                <a:latin typeface="+mn-lt"/>
              </a:rPr>
              <a:t>, Автоповорот меню</a:t>
            </a:r>
            <a:endParaRPr lang="en-US" sz="1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+mn-lt"/>
              </a:rPr>
              <a:t> Концентратор </a:t>
            </a:r>
            <a:r>
              <a:rPr lang="en-US" sz="1200" dirty="0" smtClean="0">
                <a:latin typeface="+mn-lt"/>
              </a:rPr>
              <a:t>USB3.0 x 4</a:t>
            </a:r>
          </a:p>
          <a:p>
            <a:pPr fontAlgn="ctr"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ea typeface="맑은 고딕" panose="020B0503020000020004" pitchFamily="50" charset="-127"/>
              </a:rPr>
              <a:t> </a:t>
            </a:r>
            <a:r>
              <a:rPr lang="en-US" sz="1200" dirty="0" smtClean="0">
                <a:latin typeface="+mn-lt"/>
                <a:ea typeface="맑은 고딕" panose="020B0503020000020004" pitchFamily="50" charset="-127"/>
              </a:rPr>
              <a:t>DVI-DL x1, DP x1, HDMI x1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1785" y="3514354"/>
            <a:ext cx="2712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맑은 고딕" panose="020B0503020000020004" pitchFamily="50" charset="-127"/>
              </a:rPr>
              <a:t>Эргономичная подставка</a:t>
            </a:r>
            <a:endParaRPr lang="en-US" b="1" dirty="0" smtClean="0">
              <a:latin typeface="Calibri" pitchFamily="34" charset="0"/>
              <a:ea typeface="맑은 고딕" panose="020B0503020000020004" pitchFamily="50" charset="-127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4105029"/>
            <a:ext cx="97685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8" y="3893780"/>
            <a:ext cx="68111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76" y="3865527"/>
            <a:ext cx="73067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69742" y="5447603"/>
            <a:ext cx="2370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Calibri" pitchFamily="34" charset="0"/>
                <a:ea typeface="맑은 고딕" panose="020B0503020000020004" pitchFamily="50" charset="-127"/>
              </a:rPr>
              <a:t> Регулировка по высоте (130 мм)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Calibri" pitchFamily="34" charset="0"/>
                <a:ea typeface="맑은 고딕" panose="020B0503020000020004" pitchFamily="50" charset="-127"/>
              </a:rPr>
              <a:t> Поворот в плоскости стола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Calibri" pitchFamily="34" charset="0"/>
                <a:ea typeface="맑은 고딕" panose="020B0503020000020004" pitchFamily="50" charset="-127"/>
              </a:rPr>
              <a:t> Наклон экрана (-5</a:t>
            </a:r>
            <a:r>
              <a:rPr lang="en-US" sz="1200" dirty="0" smtClean="0">
                <a:latin typeface="Calibri" pitchFamily="34" charset="0"/>
                <a:ea typeface="맑은 고딕" panose="020B0503020000020004" pitchFamily="50" charset="-127"/>
              </a:rPr>
              <a:t>º</a:t>
            </a:r>
            <a:r>
              <a:rPr lang="ru-RU" sz="1200" dirty="0" smtClean="0">
                <a:latin typeface="Calibri" pitchFamily="34" charset="0"/>
                <a:ea typeface="맑은 고딕" panose="020B0503020000020004" pitchFamily="50" charset="-127"/>
              </a:rPr>
              <a:t>-+20</a:t>
            </a:r>
            <a:r>
              <a:rPr lang="en-US" sz="1200" dirty="0" smtClean="0">
                <a:latin typeface="Calibri" pitchFamily="34" charset="0"/>
                <a:ea typeface="맑은 고딕" panose="020B0503020000020004" pitchFamily="50" charset="-127"/>
              </a:rPr>
              <a:t>º</a:t>
            </a:r>
            <a:r>
              <a:rPr lang="ru-RU" sz="1200" dirty="0" smtClean="0">
                <a:latin typeface="Calibri" pitchFamily="34" charset="0"/>
                <a:ea typeface="맑은 고딕" panose="020B0503020000020004" pitchFamily="50" charset="-127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Calibri" pitchFamily="34" charset="0"/>
                <a:ea typeface="맑은 고딕" panose="020B0503020000020004" pitchFamily="50" charset="-127"/>
              </a:rPr>
              <a:t> Портретный режим </a:t>
            </a:r>
            <a:r>
              <a:rPr lang="en-US" sz="1200" dirty="0" smtClean="0">
                <a:latin typeface="Calibri" pitchFamily="34" charset="0"/>
                <a:ea typeface="맑은 고딕" panose="020B0503020000020004" pitchFamily="50" charset="-127"/>
              </a:rPr>
              <a:t>(PIVOT)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35924" y="3553822"/>
            <a:ext cx="2030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맑은 고딕" panose="020B0503020000020004" pitchFamily="50" charset="-127"/>
              </a:rPr>
              <a:t>Эко сертификация</a:t>
            </a:r>
            <a:endParaRPr lang="en-US" b="1" dirty="0" smtClean="0">
              <a:latin typeface="Calibri" pitchFamily="34" charset="0"/>
              <a:ea typeface="맑은 고딕" panose="020B0503020000020004" pitchFamily="50" charset="-127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5231" y="4191215"/>
            <a:ext cx="595415" cy="4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83116" y="4757835"/>
            <a:ext cx="556701" cy="35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4525889" y="5539936"/>
            <a:ext cx="2630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Calibri" pitchFamily="34" charset="0"/>
                <a:ea typeface="맑은 고딕" panose="020B0503020000020004" pitchFamily="50" charset="-127"/>
              </a:rPr>
              <a:t> Низкое энергопотребление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Calibri" pitchFamily="34" charset="0"/>
                <a:ea typeface="맑은 고딕" panose="020B0503020000020004" pitchFamily="50" charset="-127"/>
              </a:rPr>
              <a:t> Сертификат </a:t>
            </a:r>
            <a:r>
              <a:rPr lang="en-US" sz="1200" dirty="0" smtClean="0">
                <a:latin typeface="Calibri" pitchFamily="34" charset="0"/>
                <a:ea typeface="맑은 고딕" panose="020B0503020000020004" pitchFamily="50" charset="-127"/>
              </a:rPr>
              <a:t>TCO</a:t>
            </a:r>
            <a:endParaRPr lang="ru-RU" sz="1200" dirty="0" smtClean="0">
              <a:latin typeface="Calibri" pitchFamily="34" charset="0"/>
              <a:ea typeface="맑은 고딕" panose="020B0503020000020004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Calibri" pitchFamily="34" charset="0"/>
                <a:ea typeface="맑은 고딕" panose="020B0503020000020004" pitchFamily="50" charset="-127"/>
              </a:rPr>
              <a:t> Датчик Освещения</a:t>
            </a:r>
            <a:endParaRPr lang="en-US" sz="1200" dirty="0" smtClean="0">
              <a:latin typeface="Calibri" pitchFamily="34" charset="0"/>
              <a:ea typeface="맑은 고딕" panose="020B0503020000020004" pitchFamily="50" charset="-127"/>
            </a:endParaRPr>
          </a:p>
        </p:txBody>
      </p:sp>
      <p:pic>
        <p:nvPicPr>
          <p:cNvPr id="31" name="Picture 8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5066" y="3974981"/>
            <a:ext cx="273788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Users\je2929.yang\Desktop\자료\png\선.png"/>
          <p:cNvPicPr>
            <a:picLocks noChangeArrowheads="1"/>
          </p:cNvPicPr>
          <p:nvPr/>
        </p:nvPicPr>
        <p:blipFill>
          <a:blip r:embed="rId11" cstate="email"/>
          <a:srcRect l="-36365" r="-36365"/>
          <a:stretch>
            <a:fillRect/>
          </a:stretch>
        </p:blipFill>
        <p:spPr bwMode="auto">
          <a:xfrm>
            <a:off x="4294890" y="1958347"/>
            <a:ext cx="45719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36" name="Picture 2" descr="C:\Users\je2929.yang\Desktop\자료\png\선.png"/>
          <p:cNvPicPr>
            <a:picLocks noChangeArrowheads="1"/>
          </p:cNvPicPr>
          <p:nvPr/>
        </p:nvPicPr>
        <p:blipFill>
          <a:blip r:embed="rId11" cstate="email"/>
          <a:srcRect l="-36365" r="-36365"/>
          <a:stretch>
            <a:fillRect/>
          </a:stretch>
        </p:blipFill>
        <p:spPr bwMode="auto">
          <a:xfrm>
            <a:off x="4297820" y="1776395"/>
            <a:ext cx="45719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2" cstate="print"/>
          <a:srcRect l="13564" r="14885"/>
          <a:stretch>
            <a:fillRect/>
          </a:stretch>
        </p:blipFill>
        <p:spPr bwMode="auto">
          <a:xfrm>
            <a:off x="8283554" y="1458921"/>
            <a:ext cx="70397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104166" y="947746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/>
            <a:r>
              <a:rPr lang="en-US" altLang="ko-KR" sz="1000" b="1" dirty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HDMI</a:t>
            </a:r>
            <a:br>
              <a:rPr lang="en-US" altLang="ko-KR" sz="1000" b="1" dirty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000" b="1" i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1.4 version</a:t>
            </a:r>
            <a:endParaRPr lang="ko-KR" altLang="en-US" sz="1000" b="1" i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07246" y="1268421"/>
            <a:ext cx="725294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4"/>
          <p:cNvSpPr txBox="1">
            <a:spLocks noChangeArrowheads="1"/>
          </p:cNvSpPr>
          <p:nvPr/>
        </p:nvSpPr>
        <p:spPr bwMode="auto">
          <a:xfrm>
            <a:off x="7240764" y="915444"/>
            <a:ext cx="1081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/>
            <a:r>
              <a:rPr lang="en-US" altLang="ko-KR" sz="1000" b="1" dirty="0" err="1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DisplayPort</a:t>
            </a:r>
            <a:r>
              <a:rPr lang="en-US" altLang="ko-KR" sz="1000" b="1" dirty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00" b="1" dirty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000" b="1" i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1.2 version</a:t>
            </a:r>
            <a:endParaRPr lang="ko-KR" altLang="en-US" sz="1000" b="1" i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7528881" y="1912185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/>
            <a:r>
              <a:rPr lang="en-US" altLang="ko-KR" sz="1000" b="1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DVI-D</a:t>
            </a:r>
            <a:r>
              <a:rPr lang="en-US" altLang="ko-KR" sz="1000" b="1" dirty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00" b="1" dirty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000" b="1" i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Dual-link</a:t>
            </a:r>
            <a:endParaRPr lang="ko-KR" altLang="en-US" sz="1000" b="1" i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3800" y="2368559"/>
            <a:ext cx="859279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/>
          <p:cNvSpPr txBox="1"/>
          <p:nvPr/>
        </p:nvSpPr>
        <p:spPr>
          <a:xfrm>
            <a:off x="779772" y="75389"/>
            <a:ext cx="6068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2800" b="1" dirty="0" smtClean="0">
                <a:latin typeface="+mn-lt"/>
                <a:ea typeface="+mj-ea"/>
                <a:cs typeface="+mj-cs"/>
              </a:rPr>
              <a:t>Модельный ряд </a:t>
            </a:r>
            <a:r>
              <a:rPr lang="en-US" altLang="ko-KR" sz="2800" b="1" dirty="0" smtClean="0">
                <a:latin typeface="+mn-lt"/>
                <a:ea typeface="+mj-ea"/>
                <a:cs typeface="+mj-cs"/>
              </a:rPr>
              <a:t>LED-</a:t>
            </a:r>
            <a:r>
              <a:rPr lang="ru-RU" altLang="ko-KR" sz="2800" b="1" dirty="0" smtClean="0">
                <a:latin typeface="+mn-lt"/>
                <a:ea typeface="+mj-ea"/>
                <a:cs typeface="+mj-cs"/>
              </a:rPr>
              <a:t>телевизоров (</a:t>
            </a:r>
            <a:r>
              <a:rPr lang="en-US" altLang="ko-KR" sz="2800" b="1" dirty="0" smtClean="0">
                <a:latin typeface="+mn-lt"/>
                <a:ea typeface="+mj-ea"/>
                <a:cs typeface="+mj-cs"/>
              </a:rPr>
              <a:t>LT</a:t>
            </a:r>
            <a:r>
              <a:rPr lang="ru-RU" altLang="ko-KR" sz="2800" b="1" dirty="0" smtClean="0">
                <a:latin typeface="+mn-lt"/>
                <a:ea typeface="+mj-ea"/>
                <a:cs typeface="+mj-cs"/>
              </a:rPr>
              <a:t>)</a:t>
            </a:r>
            <a:endParaRPr lang="ru-RU" altLang="ko-KR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349305" y="783476"/>
            <a:ext cx="6670872" cy="365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201</a:t>
            </a:r>
            <a:r>
              <a:rPr lang="ru-RU" sz="1600" b="1" dirty="0" smtClean="0"/>
              <a:t>4</a:t>
            </a:r>
            <a:endParaRPr lang="ru-RU" sz="1600" b="1" dirty="0"/>
          </a:p>
        </p:txBody>
      </p:sp>
      <p:sp>
        <p:nvSpPr>
          <p:cNvPr id="75" name="Striped Right Arrow 74"/>
          <p:cNvSpPr/>
          <p:nvPr/>
        </p:nvSpPr>
        <p:spPr>
          <a:xfrm>
            <a:off x="340069" y="5639813"/>
            <a:ext cx="8626131" cy="309600"/>
          </a:xfrm>
          <a:prstGeom prst="stripedRightArrow">
            <a:avLst>
              <a:gd name="adj1" fmla="val 42666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altLang="ko-KR">
              <a:solidFill>
                <a:schemeClr val="lt1"/>
              </a:solidFill>
            </a:endParaRPr>
          </a:p>
        </p:txBody>
      </p:sp>
      <p:sp>
        <p:nvSpPr>
          <p:cNvPr id="78" name="Oval 260"/>
          <p:cNvSpPr>
            <a:spLocks noChangeArrowheads="1"/>
          </p:cNvSpPr>
          <p:nvPr/>
        </p:nvSpPr>
        <p:spPr bwMode="auto">
          <a:xfrm>
            <a:off x="7813199" y="5621086"/>
            <a:ext cx="360000" cy="360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chemeClr val="tx2">
                    <a:lumMod val="50000"/>
                  </a:schemeClr>
                </a:solidFill>
              </a:rPr>
              <a:t>18</a:t>
            </a:r>
            <a:r>
              <a:rPr lang="ru-RU" altLang="ko-KR" sz="105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altLang="ko-KR" sz="105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en-US" altLang="ko-KR" sz="10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2" name="Oval 260"/>
          <p:cNvSpPr>
            <a:spLocks noChangeArrowheads="1"/>
          </p:cNvSpPr>
          <p:nvPr/>
        </p:nvSpPr>
        <p:spPr bwMode="auto">
          <a:xfrm>
            <a:off x="8206796" y="5624261"/>
            <a:ext cx="360000" cy="360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chemeClr val="tx2">
                    <a:lumMod val="50000"/>
                  </a:schemeClr>
                </a:solidFill>
              </a:rPr>
              <a:t>21</a:t>
            </a:r>
            <a:r>
              <a:rPr lang="ru-RU" altLang="ko-KR" sz="105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altLang="ko-KR" sz="105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en-US" altLang="ko-KR" sz="10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8" name="모서리가 둥근 직사각형 139"/>
          <p:cNvSpPr/>
          <p:nvPr/>
        </p:nvSpPr>
        <p:spPr>
          <a:xfrm>
            <a:off x="165100" y="5600584"/>
            <a:ext cx="748025" cy="38715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tx2">
                    <a:lumMod val="50000"/>
                  </a:schemeClr>
                </a:solidFill>
              </a:rPr>
              <a:t>TC350</a:t>
            </a:r>
            <a:endParaRPr lang="ko-KR" altLang="en-US" sz="12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9075" y="783476"/>
            <a:ext cx="1975485" cy="3657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600" b="1" dirty="0" smtClean="0">
                <a:solidFill>
                  <a:schemeClr val="dk1"/>
                </a:solidFill>
              </a:rPr>
              <a:t>201</a:t>
            </a:r>
            <a:r>
              <a:rPr lang="ru-RU" altLang="ko-KR" sz="1600" b="1" dirty="0" smtClean="0">
                <a:solidFill>
                  <a:schemeClr val="dk1"/>
                </a:solidFill>
              </a:rPr>
              <a:t>3</a:t>
            </a:r>
          </a:p>
        </p:txBody>
      </p:sp>
      <p:sp>
        <p:nvSpPr>
          <p:cNvPr id="30" name="Striped Right Arrow 29"/>
          <p:cNvSpPr/>
          <p:nvPr/>
        </p:nvSpPr>
        <p:spPr>
          <a:xfrm>
            <a:off x="3749040" y="3397090"/>
            <a:ext cx="5204461" cy="336075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altLang="ko-KR" sz="1200" b="1">
              <a:solidFill>
                <a:srgbClr val="000000"/>
              </a:solidFill>
            </a:endParaRPr>
          </a:p>
        </p:txBody>
      </p:sp>
      <p:sp>
        <p:nvSpPr>
          <p:cNvPr id="31" name="모서리가 둥근 직사각형 139"/>
          <p:cNvSpPr/>
          <p:nvPr/>
        </p:nvSpPr>
        <p:spPr>
          <a:xfrm>
            <a:off x="3058319" y="3348056"/>
            <a:ext cx="748025" cy="3871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accent6">
                    <a:lumMod val="50000"/>
                  </a:schemeClr>
                </a:solidFill>
              </a:rPr>
              <a:t>TD390</a:t>
            </a:r>
            <a:endParaRPr lang="ko-KR" altLang="en-US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Striped Right Arrow 31"/>
          <p:cNvSpPr/>
          <p:nvPr/>
        </p:nvSpPr>
        <p:spPr>
          <a:xfrm>
            <a:off x="3680460" y="1661926"/>
            <a:ext cx="5349241" cy="336075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altLang="ko-KR" sz="1200" b="1">
              <a:solidFill>
                <a:srgbClr val="000000"/>
              </a:solidFill>
            </a:endParaRPr>
          </a:p>
        </p:txBody>
      </p:sp>
      <p:sp>
        <p:nvSpPr>
          <p:cNvPr id="33" name="모서리가 둥근 직사각형 139"/>
          <p:cNvSpPr/>
          <p:nvPr/>
        </p:nvSpPr>
        <p:spPr>
          <a:xfrm>
            <a:off x="3058319" y="1590032"/>
            <a:ext cx="748025" cy="3871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accent6">
                    <a:lumMod val="50000"/>
                  </a:schemeClr>
                </a:solidFill>
              </a:rPr>
              <a:t>TD590</a:t>
            </a:r>
            <a:endParaRPr lang="ko-KR" altLang="en-US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Striped Right Arrow 33"/>
          <p:cNvSpPr/>
          <p:nvPr/>
        </p:nvSpPr>
        <p:spPr>
          <a:xfrm>
            <a:off x="3611879" y="4346336"/>
            <a:ext cx="5334001" cy="350124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altLang="ko-KR" sz="1200" b="1">
              <a:solidFill>
                <a:srgbClr val="000000"/>
              </a:solidFill>
            </a:endParaRPr>
          </a:p>
        </p:txBody>
      </p:sp>
      <p:sp>
        <p:nvSpPr>
          <p:cNvPr id="35" name="모서리가 둥근 직사각형 139"/>
          <p:cNvSpPr/>
          <p:nvPr/>
        </p:nvSpPr>
        <p:spPr>
          <a:xfrm>
            <a:off x="3058319" y="4325242"/>
            <a:ext cx="748025" cy="3871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accent6">
                    <a:lumMod val="50000"/>
                  </a:schemeClr>
                </a:solidFill>
              </a:rPr>
              <a:t>TD310</a:t>
            </a:r>
          </a:p>
        </p:txBody>
      </p:sp>
      <p:sp>
        <p:nvSpPr>
          <p:cNvPr id="18434" name="AutoShape 2" descr="http://pvi.samsung.com/common/common.do?mode=getThumbnailImage&amp;content_id=A0ABF4F1-84F1-4968-835D-64C9B6D802B0&amp;file_type=131&amp;file_grp_id=1&amp;cate_cd=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http://pvi.samsung.com/common/common.do?mode=getThumbnailImage&amp;content_id=A0ABF4F1-84F1-4968-835D-64C9B6D802B0&amp;file_type=131&amp;file_grp_id=1&amp;cate_cd=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2375" y="1511754"/>
            <a:ext cx="848225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0405" y="3311377"/>
            <a:ext cx="729296" cy="55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Oval 260"/>
          <p:cNvSpPr>
            <a:spLocks noChangeArrowheads="1"/>
          </p:cNvSpPr>
          <p:nvPr/>
        </p:nvSpPr>
        <p:spPr bwMode="auto">
          <a:xfrm>
            <a:off x="7924535" y="3397467"/>
            <a:ext cx="360000" cy="36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23</a:t>
            </a:r>
            <a:r>
              <a:rPr lang="ru-RU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en-US" altLang="ko-KR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Oval 260"/>
          <p:cNvSpPr>
            <a:spLocks noChangeArrowheads="1"/>
          </p:cNvSpPr>
          <p:nvPr/>
        </p:nvSpPr>
        <p:spPr bwMode="auto">
          <a:xfrm>
            <a:off x="8324451" y="3384456"/>
            <a:ext cx="360000" cy="36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27</a:t>
            </a:r>
          </a:p>
        </p:txBody>
      </p:sp>
      <p:sp>
        <p:nvSpPr>
          <p:cNvPr id="38" name="Oval 260"/>
          <p:cNvSpPr>
            <a:spLocks noChangeArrowheads="1"/>
          </p:cNvSpPr>
          <p:nvPr/>
        </p:nvSpPr>
        <p:spPr bwMode="auto">
          <a:xfrm>
            <a:off x="7942225" y="1648064"/>
            <a:ext cx="360000" cy="36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23</a:t>
            </a:r>
            <a:r>
              <a:rPr lang="ru-RU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en-US" altLang="ko-KR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Oval 260"/>
          <p:cNvSpPr>
            <a:spLocks noChangeArrowheads="1"/>
          </p:cNvSpPr>
          <p:nvPr/>
        </p:nvSpPr>
        <p:spPr bwMode="auto">
          <a:xfrm>
            <a:off x="8348312" y="1656920"/>
            <a:ext cx="360000" cy="36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27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920" y="4251959"/>
            <a:ext cx="829390" cy="57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Oval 260"/>
          <p:cNvSpPr>
            <a:spLocks noChangeArrowheads="1"/>
          </p:cNvSpPr>
          <p:nvPr/>
        </p:nvSpPr>
        <p:spPr bwMode="auto">
          <a:xfrm>
            <a:off x="7910564" y="4334084"/>
            <a:ext cx="360000" cy="36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23</a:t>
            </a:r>
            <a:r>
              <a:rPr lang="ru-RU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en-US" altLang="ko-KR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Oval 260"/>
          <p:cNvSpPr>
            <a:spLocks noChangeArrowheads="1"/>
          </p:cNvSpPr>
          <p:nvPr/>
        </p:nvSpPr>
        <p:spPr bwMode="auto">
          <a:xfrm>
            <a:off x="8307126" y="4334084"/>
            <a:ext cx="360000" cy="36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27</a:t>
            </a:r>
            <a:r>
              <a:rPr lang="ru-RU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,5</a:t>
            </a:r>
            <a:endParaRPr lang="en-US" altLang="ko-KR" sz="105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294312" y="3215639"/>
            <a:ext cx="2592000" cy="72000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Разрешение </a:t>
            </a:r>
            <a:r>
              <a:rPr lang="en-US" sz="900" dirty="0" smtClean="0">
                <a:solidFill>
                  <a:schemeClr val="tx1"/>
                </a:solidFill>
              </a:rPr>
              <a:t>Full HD</a:t>
            </a:r>
            <a:endParaRPr lang="ru-RU" sz="900" dirty="0" smtClean="0">
              <a:solidFill>
                <a:schemeClr val="tx1"/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Дизайн </a:t>
            </a:r>
            <a:r>
              <a:rPr lang="en-US" sz="900" dirty="0" smtClean="0">
                <a:solidFill>
                  <a:schemeClr val="tx1"/>
                </a:solidFill>
              </a:rPr>
              <a:t>TOC</a:t>
            </a:r>
            <a:r>
              <a:rPr lang="ru-RU" sz="900" dirty="0" smtClean="0">
                <a:solidFill>
                  <a:schemeClr val="tx1"/>
                </a:solidFill>
              </a:rPr>
              <a:t>. Черный.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Цифровой ТВ-тюнер </a:t>
            </a:r>
            <a:r>
              <a:rPr lang="en-US" sz="900" dirty="0" smtClean="0">
                <a:solidFill>
                  <a:schemeClr val="tx1"/>
                </a:solidFill>
              </a:rPr>
              <a:t>DVB-T2</a:t>
            </a:r>
            <a:endParaRPr lang="ru-RU" sz="900" dirty="0" smtClean="0">
              <a:solidFill>
                <a:schemeClr val="tx1"/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Картинка в Картинке</a:t>
            </a:r>
            <a:r>
              <a:rPr lang="en-US" sz="900" dirty="0" smtClean="0">
                <a:solidFill>
                  <a:schemeClr val="tx1"/>
                </a:solidFill>
              </a:rPr>
              <a:t> (PIP</a:t>
            </a:r>
            <a:r>
              <a:rPr lang="ru-RU" sz="900" dirty="0" smtClean="0">
                <a:solidFill>
                  <a:schemeClr val="tx1"/>
                </a:solidFill>
              </a:rPr>
              <a:t>+</a:t>
            </a:r>
            <a:r>
              <a:rPr lang="en-US" sz="900" dirty="0" smtClean="0">
                <a:solidFill>
                  <a:schemeClr val="tx1"/>
                </a:solidFill>
              </a:rPr>
              <a:t>)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Режим </a:t>
            </a:r>
            <a:r>
              <a:rPr lang="en-US" sz="900" dirty="0" smtClean="0">
                <a:solidFill>
                  <a:schemeClr val="tx1"/>
                </a:solidFill>
              </a:rPr>
              <a:t>Football Mode</a:t>
            </a:r>
            <a:r>
              <a:rPr lang="ru-RU" sz="900" dirty="0" smtClean="0">
                <a:solidFill>
                  <a:schemeClr val="tx1"/>
                </a:solidFill>
              </a:rPr>
              <a:t> и </a:t>
            </a:r>
            <a:r>
              <a:rPr lang="en-US" sz="900" dirty="0" smtClean="0">
                <a:solidFill>
                  <a:schemeClr val="tx1"/>
                </a:solidFill>
              </a:rPr>
              <a:t>Zoom In</a:t>
            </a: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294312" y="1470024"/>
            <a:ext cx="2592000" cy="701676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Разрешение </a:t>
            </a:r>
            <a:r>
              <a:rPr lang="en-US" sz="900" dirty="0" smtClean="0">
                <a:solidFill>
                  <a:schemeClr val="tx1"/>
                </a:solidFill>
              </a:rPr>
              <a:t>Full HD</a:t>
            </a:r>
            <a:endParaRPr lang="ru-RU" sz="900" dirty="0" smtClean="0">
              <a:solidFill>
                <a:schemeClr val="tx1"/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Тонкая рамка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Цифровой ТВ-тюнер </a:t>
            </a:r>
            <a:r>
              <a:rPr lang="en-US" sz="900" dirty="0" smtClean="0">
                <a:solidFill>
                  <a:schemeClr val="tx1"/>
                </a:solidFill>
              </a:rPr>
              <a:t>DVB-T2</a:t>
            </a:r>
            <a:endParaRPr lang="ru-RU" sz="900" dirty="0" smtClean="0">
              <a:solidFill>
                <a:schemeClr val="tx1"/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Картинка в Картинке</a:t>
            </a:r>
            <a:r>
              <a:rPr lang="en-US" sz="900" dirty="0" smtClean="0">
                <a:solidFill>
                  <a:schemeClr val="tx1"/>
                </a:solidFill>
              </a:rPr>
              <a:t> (PIP</a:t>
            </a:r>
            <a:r>
              <a:rPr lang="ru-RU" sz="900" dirty="0" smtClean="0">
                <a:solidFill>
                  <a:schemeClr val="tx1"/>
                </a:solidFill>
              </a:rPr>
              <a:t>+</a:t>
            </a:r>
            <a:r>
              <a:rPr lang="en-US" sz="900" dirty="0" smtClean="0">
                <a:solidFill>
                  <a:schemeClr val="tx1"/>
                </a:solidFill>
              </a:rPr>
              <a:t>)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Режим </a:t>
            </a:r>
            <a:r>
              <a:rPr lang="en-US" sz="900" dirty="0" smtClean="0">
                <a:solidFill>
                  <a:schemeClr val="tx1"/>
                </a:solidFill>
              </a:rPr>
              <a:t>Football Mode </a:t>
            </a:r>
            <a:r>
              <a:rPr lang="ru-RU" sz="900" dirty="0" smtClean="0">
                <a:solidFill>
                  <a:schemeClr val="tx1"/>
                </a:solidFill>
              </a:rPr>
              <a:t>и </a:t>
            </a:r>
            <a:r>
              <a:rPr lang="en-US" sz="900" dirty="0" smtClean="0">
                <a:solidFill>
                  <a:schemeClr val="tx1"/>
                </a:solidFill>
              </a:rPr>
              <a:t>Zoom In</a:t>
            </a: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294312" y="4206240"/>
            <a:ext cx="2592000" cy="63237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ru-RU" sz="900" b="1" dirty="0" smtClean="0">
                <a:solidFill>
                  <a:schemeClr val="tx1"/>
                </a:solidFill>
              </a:rPr>
              <a:t>Разрешение </a:t>
            </a:r>
            <a:r>
              <a:rPr lang="en-US" sz="900" b="1" dirty="0" smtClean="0">
                <a:solidFill>
                  <a:schemeClr val="tx1"/>
                </a:solidFill>
              </a:rPr>
              <a:t>HD ready</a:t>
            </a:r>
            <a:endParaRPr lang="ru-RU" sz="900" dirty="0" smtClean="0">
              <a:solidFill>
                <a:schemeClr val="tx1"/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Цифровой ТВ-тюнер </a:t>
            </a:r>
            <a:r>
              <a:rPr lang="en-US" sz="900" dirty="0" smtClean="0">
                <a:solidFill>
                  <a:schemeClr val="tx1"/>
                </a:solidFill>
              </a:rPr>
              <a:t>DVB-T2</a:t>
            </a:r>
            <a:endParaRPr lang="ru-RU" sz="900" dirty="0" smtClean="0">
              <a:solidFill>
                <a:schemeClr val="tx1"/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Картинка в Картинке</a:t>
            </a:r>
            <a:r>
              <a:rPr lang="en-US" sz="900" dirty="0" smtClean="0">
                <a:solidFill>
                  <a:schemeClr val="tx1"/>
                </a:solidFill>
              </a:rPr>
              <a:t> (PIP)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Режим </a:t>
            </a:r>
            <a:r>
              <a:rPr lang="en-US" sz="900" dirty="0" smtClean="0">
                <a:solidFill>
                  <a:schemeClr val="tx1"/>
                </a:solidFill>
              </a:rPr>
              <a:t>Football Mode</a:t>
            </a: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47" name="Striped Right Arrow 46"/>
          <p:cNvSpPr/>
          <p:nvPr/>
        </p:nvSpPr>
        <p:spPr>
          <a:xfrm>
            <a:off x="3672840" y="2509995"/>
            <a:ext cx="5204461" cy="336075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altLang="ko-KR" sz="1200" b="1">
              <a:solidFill>
                <a:srgbClr val="000000"/>
              </a:solidFill>
            </a:endParaRPr>
          </a:p>
        </p:txBody>
      </p:sp>
      <p:sp>
        <p:nvSpPr>
          <p:cNvPr id="48" name="모서리가 둥근 직사각형 139"/>
          <p:cNvSpPr/>
          <p:nvPr/>
        </p:nvSpPr>
        <p:spPr>
          <a:xfrm>
            <a:off x="3646011" y="2453341"/>
            <a:ext cx="748025" cy="3871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accent6">
                    <a:lumMod val="50000"/>
                  </a:schemeClr>
                </a:solidFill>
              </a:rPr>
              <a:t>TD391</a:t>
            </a:r>
            <a:endParaRPr lang="ko-KR" altLang="en-US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0" name="Picture 2" descr="D:\Work\PVI\2014\SD360\SD360_004_R-Perspective-WW_Whit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97202" y="2411334"/>
            <a:ext cx="709836" cy="648000"/>
          </a:xfrm>
          <a:prstGeom prst="rect">
            <a:avLst/>
          </a:prstGeom>
          <a:noFill/>
        </p:spPr>
      </p:pic>
      <p:sp>
        <p:nvSpPr>
          <p:cNvPr id="51" name="Oval 260"/>
          <p:cNvSpPr>
            <a:spLocks noChangeArrowheads="1"/>
          </p:cNvSpPr>
          <p:nvPr/>
        </p:nvSpPr>
        <p:spPr bwMode="auto">
          <a:xfrm>
            <a:off x="8064235" y="2516722"/>
            <a:ext cx="360000" cy="36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23</a:t>
            </a:r>
            <a:r>
              <a:rPr lang="ru-RU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en-US" altLang="ko-KR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294312" y="2331720"/>
            <a:ext cx="2592000" cy="70485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Разрешение </a:t>
            </a:r>
            <a:r>
              <a:rPr lang="en-US" sz="900" dirty="0" smtClean="0">
                <a:solidFill>
                  <a:schemeClr val="tx1"/>
                </a:solidFill>
              </a:rPr>
              <a:t>Full HD</a:t>
            </a:r>
            <a:endParaRPr lang="ru-RU" sz="900" dirty="0" smtClean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Дизайн </a:t>
            </a:r>
            <a:r>
              <a:rPr lang="en-US" sz="900" dirty="0" smtClean="0">
                <a:solidFill>
                  <a:schemeClr val="tx1"/>
                </a:solidFill>
              </a:rPr>
              <a:t>TOC</a:t>
            </a:r>
            <a:r>
              <a:rPr lang="ru-RU" sz="900" dirty="0" smtClean="0">
                <a:solidFill>
                  <a:schemeClr val="tx1"/>
                </a:solidFill>
              </a:rPr>
              <a:t>. Белый.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Цифровой ТВ-тюнер </a:t>
            </a:r>
            <a:r>
              <a:rPr lang="en-US" sz="900" dirty="0" smtClean="0">
                <a:solidFill>
                  <a:schemeClr val="tx1"/>
                </a:solidFill>
              </a:rPr>
              <a:t>DVB-T2</a:t>
            </a:r>
            <a:endParaRPr lang="ru-RU" sz="900" dirty="0" smtClean="0">
              <a:solidFill>
                <a:schemeClr val="tx1"/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Картинка в Картинке</a:t>
            </a:r>
            <a:r>
              <a:rPr lang="en-US" sz="900" dirty="0" smtClean="0">
                <a:solidFill>
                  <a:schemeClr val="tx1"/>
                </a:solidFill>
              </a:rPr>
              <a:t> (PIP</a:t>
            </a:r>
            <a:r>
              <a:rPr lang="ru-RU" sz="900" dirty="0" smtClean="0">
                <a:solidFill>
                  <a:schemeClr val="tx1"/>
                </a:solidFill>
              </a:rPr>
              <a:t>+</a:t>
            </a:r>
            <a:r>
              <a:rPr lang="en-US" sz="900" dirty="0" smtClean="0">
                <a:solidFill>
                  <a:schemeClr val="tx1"/>
                </a:solidFill>
              </a:rPr>
              <a:t>)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Режим </a:t>
            </a:r>
            <a:r>
              <a:rPr lang="en-US" sz="900" dirty="0" smtClean="0">
                <a:solidFill>
                  <a:schemeClr val="tx1"/>
                </a:solidFill>
              </a:rPr>
              <a:t>Football Mode</a:t>
            </a:r>
            <a:r>
              <a:rPr lang="ru-RU" sz="900" dirty="0" smtClean="0">
                <a:solidFill>
                  <a:schemeClr val="tx1"/>
                </a:solidFill>
              </a:rPr>
              <a:t> и </a:t>
            </a:r>
            <a:r>
              <a:rPr lang="en-US" sz="900" dirty="0" smtClean="0">
                <a:solidFill>
                  <a:schemeClr val="tx1"/>
                </a:solidFill>
              </a:rPr>
              <a:t>Zoom In</a:t>
            </a: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53" name="Striped Right Arrow 52"/>
          <p:cNvSpPr/>
          <p:nvPr/>
        </p:nvSpPr>
        <p:spPr>
          <a:xfrm>
            <a:off x="174970" y="5006062"/>
            <a:ext cx="8824250" cy="322837"/>
          </a:xfrm>
          <a:prstGeom prst="stripedRightArrow">
            <a:avLst>
              <a:gd name="adj1" fmla="val 42666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altLang="ko-KR">
              <a:solidFill>
                <a:schemeClr val="lt1"/>
              </a:solidFill>
            </a:endParaRPr>
          </a:p>
        </p:txBody>
      </p:sp>
      <p:sp>
        <p:nvSpPr>
          <p:cNvPr id="54" name="모서리가 둥근 직사각형 139"/>
          <p:cNvSpPr/>
          <p:nvPr/>
        </p:nvSpPr>
        <p:spPr>
          <a:xfrm>
            <a:off x="177800" y="4966834"/>
            <a:ext cx="748025" cy="38715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tx2">
                    <a:lumMod val="50000"/>
                  </a:schemeClr>
                </a:solidFill>
              </a:rPr>
              <a:t>TC370</a:t>
            </a:r>
            <a:endParaRPr lang="ko-KR" altLang="en-US" sz="12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81400" y="1438276"/>
            <a:ext cx="450850" cy="190500"/>
          </a:xfrm>
          <a:prstGeom prst="roundRect">
            <a:avLst/>
          </a:prstGeom>
          <a:ln w="31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 algn="ctr"/>
            <a:r>
              <a:rPr lang="en-US" sz="800" dirty="0" smtClean="0">
                <a:solidFill>
                  <a:schemeClr val="tx1"/>
                </a:solidFill>
              </a:rPr>
              <a:t>JUN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699966" y="3244216"/>
            <a:ext cx="450850" cy="190500"/>
          </a:xfrm>
          <a:prstGeom prst="roundRect">
            <a:avLst/>
          </a:prstGeom>
          <a:ln w="31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 algn="ctr"/>
            <a:r>
              <a:rPr lang="en-US" sz="800" dirty="0" smtClean="0">
                <a:solidFill>
                  <a:schemeClr val="tx1"/>
                </a:solidFill>
              </a:rPr>
              <a:t>JUN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267200" y="2352676"/>
            <a:ext cx="450850" cy="190500"/>
          </a:xfrm>
          <a:prstGeom prst="roundRect">
            <a:avLst/>
          </a:prstGeom>
          <a:ln w="31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 algn="ctr"/>
            <a:r>
              <a:rPr lang="en-US" sz="800" dirty="0" smtClean="0">
                <a:solidFill>
                  <a:schemeClr val="tx1"/>
                </a:solidFill>
              </a:rPr>
              <a:t>JUL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47657" y="4205435"/>
            <a:ext cx="450850" cy="190500"/>
          </a:xfrm>
          <a:prstGeom prst="roundRect">
            <a:avLst/>
          </a:prstGeom>
          <a:ln w="31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 algn="ctr"/>
            <a:r>
              <a:rPr lang="en-US" sz="800" dirty="0" smtClean="0">
                <a:solidFill>
                  <a:schemeClr val="tx1"/>
                </a:solidFill>
              </a:rPr>
              <a:t>JUN</a:t>
            </a:r>
          </a:p>
        </p:txBody>
      </p:sp>
      <p:sp>
        <p:nvSpPr>
          <p:cNvPr id="60" name="Oval 260"/>
          <p:cNvSpPr>
            <a:spLocks noChangeArrowheads="1"/>
          </p:cNvSpPr>
          <p:nvPr/>
        </p:nvSpPr>
        <p:spPr bwMode="auto">
          <a:xfrm>
            <a:off x="8082971" y="4973366"/>
            <a:ext cx="360000" cy="360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ko-KR" sz="1050" b="1" dirty="0" smtClean="0">
                <a:solidFill>
                  <a:schemeClr val="tx2">
                    <a:lumMod val="50000"/>
                  </a:schemeClr>
                </a:solidFill>
              </a:rPr>
              <a:t>23</a:t>
            </a:r>
          </a:p>
        </p:txBody>
      </p:sp>
      <p:pic>
        <p:nvPicPr>
          <p:cNvPr id="59" name="Picture 2" descr="C:\Users\pyasetskiy_v\Desktop\TC350_001_Front_Black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7390" y="5029200"/>
            <a:ext cx="1499457" cy="999638"/>
          </a:xfrm>
          <a:prstGeom prst="rect">
            <a:avLst/>
          </a:prstGeom>
          <a:noFill/>
        </p:spPr>
      </p:pic>
      <p:sp>
        <p:nvSpPr>
          <p:cNvPr id="39" name="Rounded Rectangle 38"/>
          <p:cNvSpPr/>
          <p:nvPr/>
        </p:nvSpPr>
        <p:spPr>
          <a:xfrm>
            <a:off x="2470324" y="5005952"/>
            <a:ext cx="2141121" cy="340963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Цифровой ТВ-тюнер </a:t>
            </a:r>
            <a:r>
              <a:rPr lang="en-US" sz="900" dirty="0" smtClean="0">
                <a:solidFill>
                  <a:schemeClr val="tx1"/>
                </a:solidFill>
              </a:rPr>
              <a:t>DVB-T2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Картинка в Картинке</a:t>
            </a:r>
            <a:r>
              <a:rPr lang="en-US" sz="900" dirty="0" smtClean="0">
                <a:solidFill>
                  <a:schemeClr val="tx1"/>
                </a:solidFill>
              </a:rPr>
              <a:t> (PIP+)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467744" y="5600045"/>
            <a:ext cx="2141121" cy="340963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Цифровой ТВ-тюнер </a:t>
            </a:r>
            <a:r>
              <a:rPr lang="en-US" sz="900" dirty="0" smtClean="0">
                <a:solidFill>
                  <a:schemeClr val="tx1"/>
                </a:solidFill>
              </a:rPr>
              <a:t>DVB-T2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Картинка в Картинке</a:t>
            </a:r>
            <a:r>
              <a:rPr lang="en-US" sz="900" dirty="0" smtClean="0">
                <a:solidFill>
                  <a:schemeClr val="tx1"/>
                </a:solidFill>
              </a:rPr>
              <a:t> (PIP+)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itle 6"/>
          <p:cNvSpPr>
            <a:spLocks noGrp="1"/>
          </p:cNvSpPr>
          <p:nvPr>
            <p:ph type="title" idx="4294967295"/>
          </p:nvPr>
        </p:nvSpPr>
        <p:spPr bwMode="auto">
          <a:xfrm>
            <a:off x="710293" y="90943"/>
            <a:ext cx="8229600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 eaLnBrk="1" hangingPunct="1"/>
            <a:r>
              <a:rPr lang="en-US" altLang="ko-KR" sz="2800" b="1" dirty="0" smtClean="0">
                <a:solidFill>
                  <a:schemeClr val="tx1"/>
                </a:solidFill>
              </a:rPr>
              <a:t>LED 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телевизор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 (LT)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 Серия 3 (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TD390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/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TD391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)</a:t>
            </a:r>
            <a:endParaRPr lang="en-US" altLang="ko-KR" sz="2800" b="1" dirty="0" smtClean="0">
              <a:solidFill>
                <a:schemeClr val="tx1"/>
              </a:solidFill>
            </a:endParaRPr>
          </a:p>
        </p:txBody>
      </p:sp>
      <p:pic>
        <p:nvPicPr>
          <p:cNvPr id="52" name="Picture 2" descr="C:\Users\je2929.yang\Desktop\자료\png\선.png"/>
          <p:cNvPicPr>
            <a:picLocks noChangeArrowheads="1"/>
          </p:cNvPicPr>
          <p:nvPr/>
        </p:nvPicPr>
        <p:blipFill>
          <a:blip r:embed="rId3" cstate="email"/>
          <a:srcRect l="-36365" r="-36365"/>
          <a:stretch>
            <a:fillRect/>
          </a:stretch>
        </p:blipFill>
        <p:spPr bwMode="auto">
          <a:xfrm>
            <a:off x="4018187" y="840021"/>
            <a:ext cx="45719" cy="336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307983" y="775532"/>
            <a:ext cx="4572000" cy="293926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n-lt"/>
                <a:cs typeface="Arial" pitchFamily="34" charset="0"/>
              </a:rPr>
              <a:t>Дизайн </a:t>
            </a:r>
            <a:r>
              <a:rPr lang="en-US" sz="1400" dirty="0" smtClean="0">
                <a:latin typeface="+mn-lt"/>
                <a:cs typeface="Arial" pitchFamily="34" charset="0"/>
              </a:rPr>
              <a:t>TOC</a:t>
            </a:r>
          </a:p>
          <a:p>
            <a:pPr marL="95250"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n-lt"/>
                <a:cs typeface="Arial" pitchFamily="34" charset="0"/>
              </a:rPr>
              <a:t>Цифровой ТВ-тюнер </a:t>
            </a:r>
            <a:r>
              <a:rPr lang="en-US" sz="1400" dirty="0" smtClean="0">
                <a:latin typeface="+mn-lt"/>
                <a:cs typeface="Arial" pitchFamily="34" charset="0"/>
              </a:rPr>
              <a:t>DVB-T2</a:t>
            </a:r>
          </a:p>
          <a:p>
            <a:pPr marL="95250"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n-lt"/>
                <a:cs typeface="Arial" pitchFamily="34" charset="0"/>
              </a:rPr>
              <a:t>Малое время отклика 5 мс</a:t>
            </a:r>
          </a:p>
          <a:p>
            <a:pPr marL="95250"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n-lt"/>
                <a:cs typeface="Arial" pitchFamily="34" charset="0"/>
              </a:rPr>
              <a:t>PLS </a:t>
            </a:r>
            <a:r>
              <a:rPr lang="ru-RU" sz="1400" dirty="0" smtClean="0">
                <a:latin typeface="+mn-lt"/>
                <a:cs typeface="Arial" pitchFamily="34" charset="0"/>
              </a:rPr>
              <a:t>матрица с широкими углами обзора</a:t>
            </a:r>
            <a:endParaRPr lang="en-US" sz="1400" dirty="0" smtClean="0">
              <a:latin typeface="+mn-lt"/>
              <a:cs typeface="Arial" pitchFamily="34" charset="0"/>
            </a:endParaRPr>
          </a:p>
          <a:p>
            <a:pPr marL="95250" lvl="0"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400" kern="0" dirty="0" smtClean="0">
                <a:solidFill>
                  <a:sysClr val="windowText" lastClr="000000"/>
                </a:solidFill>
                <a:latin typeface="+mn-lt"/>
              </a:rPr>
              <a:t>D-Sub x </a:t>
            </a:r>
            <a:r>
              <a:rPr lang="ru-RU" altLang="ko-KR" sz="1400" kern="0" dirty="0" smtClean="0">
                <a:solidFill>
                  <a:sysClr val="windowText" lastClr="000000"/>
                </a:solidFill>
                <a:latin typeface="+mn-lt"/>
              </a:rPr>
              <a:t>1, </a:t>
            </a:r>
            <a:r>
              <a:rPr lang="en-US" altLang="ko-KR" sz="1400" kern="0" dirty="0" smtClean="0">
                <a:solidFill>
                  <a:sysClr val="windowText" lastClr="000000"/>
                </a:solidFill>
                <a:latin typeface="+mn-lt"/>
              </a:rPr>
              <a:t>HDMI x 2</a:t>
            </a:r>
            <a:endParaRPr lang="ru-RU" sz="1400" dirty="0" smtClean="0">
              <a:latin typeface="+mn-lt"/>
              <a:cs typeface="Arial" pitchFamily="34" charset="0"/>
            </a:endParaRPr>
          </a:p>
          <a:p>
            <a:pPr marL="95250"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n-lt"/>
                <a:cs typeface="Arial" pitchFamily="34" charset="0"/>
              </a:rPr>
              <a:t>Динамики 5</a:t>
            </a:r>
            <a:r>
              <a:rPr lang="en-US" sz="1400" dirty="0" smtClean="0">
                <a:latin typeface="+mn-lt"/>
                <a:cs typeface="Arial" pitchFamily="34" charset="0"/>
              </a:rPr>
              <a:t> </a:t>
            </a:r>
            <a:r>
              <a:rPr lang="ru-RU" sz="1400" dirty="0" smtClean="0">
                <a:latin typeface="+mn-lt"/>
                <a:cs typeface="Arial" pitchFamily="34" charset="0"/>
              </a:rPr>
              <a:t>Вт. х 2 канала</a:t>
            </a:r>
            <a:endParaRPr lang="en-US" sz="1400" dirty="0" smtClean="0">
              <a:latin typeface="+mn-lt"/>
              <a:cs typeface="Arial" pitchFamily="34" charset="0"/>
            </a:endParaRPr>
          </a:p>
          <a:p>
            <a:pPr marL="95250"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n-lt"/>
                <a:cs typeface="Arial" pitchFamily="34" charset="0"/>
              </a:rPr>
              <a:t>Возможность крепления на стену (</a:t>
            </a:r>
            <a:r>
              <a:rPr lang="en-US" sz="1400" dirty="0" smtClean="0">
                <a:latin typeface="+mn-lt"/>
                <a:cs typeface="Arial" pitchFamily="34" charset="0"/>
              </a:rPr>
              <a:t>VESA)</a:t>
            </a:r>
            <a:endParaRPr lang="ru-RU" sz="1400" dirty="0" smtClean="0">
              <a:latin typeface="+mn-lt"/>
              <a:cs typeface="Arial" pitchFamily="34" charset="0"/>
            </a:endParaRPr>
          </a:p>
          <a:p>
            <a:pPr marL="95250"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n-lt"/>
                <a:cs typeface="Arial" pitchFamily="34" charset="0"/>
              </a:rPr>
              <a:t>Connect Share (USB x 1 </a:t>
            </a:r>
            <a:r>
              <a:rPr lang="ru-RU" sz="1400" dirty="0" smtClean="0">
                <a:latin typeface="+mn-lt"/>
                <a:cs typeface="Arial" pitchFamily="34" charset="0"/>
              </a:rPr>
              <a:t>порт)</a:t>
            </a:r>
          </a:p>
          <a:p>
            <a:pPr marL="95250"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n-lt"/>
                <a:cs typeface="Arial" pitchFamily="34" charset="0"/>
              </a:rPr>
              <a:t>Картинка в Картинке</a:t>
            </a:r>
            <a:r>
              <a:rPr lang="en-US" sz="1400" dirty="0" smtClean="0">
                <a:latin typeface="+mn-lt"/>
                <a:cs typeface="Arial" pitchFamily="34" charset="0"/>
              </a:rPr>
              <a:t> (PIP</a:t>
            </a:r>
            <a:r>
              <a:rPr lang="ru-RU" sz="1400" dirty="0" smtClean="0">
                <a:latin typeface="+mn-lt"/>
                <a:cs typeface="Arial" pitchFamily="34" charset="0"/>
              </a:rPr>
              <a:t>+</a:t>
            </a:r>
            <a:r>
              <a:rPr lang="en-US" sz="1400" dirty="0" smtClean="0">
                <a:latin typeface="+mn-lt"/>
                <a:cs typeface="Arial" pitchFamily="34" charset="0"/>
              </a:rPr>
              <a:t>)</a:t>
            </a:r>
            <a:endParaRPr lang="ru-RU" sz="1400" dirty="0" smtClean="0">
              <a:latin typeface="+mn-lt"/>
              <a:cs typeface="Arial" pitchFamily="34" charset="0"/>
            </a:endParaRPr>
          </a:p>
          <a:p>
            <a:pPr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n-lt"/>
                <a:cs typeface="Arial" pitchFamily="34" charset="0"/>
              </a:rPr>
              <a:t>Football Mode +Zoom In</a:t>
            </a:r>
            <a:endParaRPr lang="ru-RU" sz="1400" dirty="0" smtClean="0">
              <a:latin typeface="+mn-lt"/>
              <a:cs typeface="Arial" pitchFamily="34" charset="0"/>
            </a:endParaRPr>
          </a:p>
        </p:txBody>
      </p:sp>
      <p:pic>
        <p:nvPicPr>
          <p:cNvPr id="21" name="Picture 2" descr="http://images.samsung.com/is/image/samsung/ru_LS27D390HSX-RU_004_R-Perspective_black?$Download-Source$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36172"/>
            <a:ext cx="3372028" cy="252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314824" y="3695700"/>
            <a:ext cx="4686301" cy="2543175"/>
          </a:xfrm>
          <a:prstGeom prst="roundRect">
            <a:avLst/>
          </a:prstGeom>
          <a:solidFill>
            <a:schemeClr val="bg1">
              <a:alpha val="9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600" b="1" kern="0" dirty="0" smtClean="0">
                <a:solidFill>
                  <a:sysClr val="windowText" lastClr="000000"/>
                </a:solidFill>
              </a:rPr>
              <a:t>Модификация с белым цветом  корпуса (</a:t>
            </a:r>
            <a:r>
              <a:rPr lang="en-US" altLang="ko-KR" sz="1600" b="1" kern="0" dirty="0" smtClean="0">
                <a:solidFill>
                  <a:sysClr val="windowText" lastClr="000000"/>
                </a:solidFill>
              </a:rPr>
              <a:t>TD391)</a:t>
            </a:r>
            <a:endParaRPr lang="ko-KR" altLang="en-US" sz="16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7" name="Picture 2" descr="C:\Users\selomov_a\AppData\Local\Temp\S27D360_002_Back-WW_White_Thumb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75898" y="3964422"/>
            <a:ext cx="1800000" cy="1800000"/>
          </a:xfrm>
          <a:prstGeom prst="rect">
            <a:avLst/>
          </a:prstGeom>
          <a:noFill/>
        </p:spPr>
      </p:pic>
      <p:pic>
        <p:nvPicPr>
          <p:cNvPr id="22" name="Picture 3" descr="C:\Users\selomov_a\AppData\Local\Temp\S27D360_004_R-Perspective-WW_White_Thumb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76905" y="3922218"/>
            <a:ext cx="1800000" cy="1800000"/>
          </a:xfrm>
          <a:prstGeom prst="rect">
            <a:avLst/>
          </a:prstGeom>
          <a:noFill/>
        </p:spPr>
      </p:pic>
      <p:pic>
        <p:nvPicPr>
          <p:cNvPr id="25" name="Picture 4" descr="C:\Users\selomov_a\AppData\Local\Temp\S27D360_003_R-Side-WW_White_Thumb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03855" y="4161369"/>
            <a:ext cx="801858" cy="1440000"/>
          </a:xfrm>
          <a:prstGeom prst="rect">
            <a:avLst/>
          </a:prstGeom>
          <a:noFill/>
        </p:spPr>
      </p:pic>
      <p:pic>
        <p:nvPicPr>
          <p:cNvPr id="3074" name="Picture 2" descr="C:\Users\selomov_a\AppData\Local\Temp\TD390_003_R-Side_Black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926080" y="1042180"/>
            <a:ext cx="1083212" cy="2412000"/>
          </a:xfrm>
          <a:prstGeom prst="rect">
            <a:avLst/>
          </a:prstGeom>
          <a:noFill/>
        </p:spPr>
      </p:pic>
      <p:pic>
        <p:nvPicPr>
          <p:cNvPr id="3075" name="Picture 3" descr="C:\Users\selomov_a\AppData\Local\Temp\TD390_006_Detail2_Black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92369" y="3700975"/>
            <a:ext cx="3510000" cy="2340000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>
          <a:xfrm flipV="1">
            <a:off x="655320" y="4622800"/>
            <a:ext cx="1224283" cy="1107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 bwMode="auto">
          <a:xfrm>
            <a:off x="239014" y="5747655"/>
            <a:ext cx="1455964" cy="52251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altLang="ko-KR" sz="1050" kern="0" dirty="0" smtClean="0">
                <a:solidFill>
                  <a:sysClr val="windowText" lastClr="000000"/>
                </a:solidFill>
              </a:rPr>
              <a:t>интерфейсы</a:t>
            </a:r>
          </a:p>
          <a:p>
            <a:pPr algn="ctr"/>
            <a:r>
              <a:rPr lang="en-US" altLang="ko-KR" sz="1050" kern="0" dirty="0" smtClean="0">
                <a:solidFill>
                  <a:sysClr val="windowText" lastClr="000000"/>
                </a:solidFill>
              </a:rPr>
              <a:t>D-Sub x </a:t>
            </a:r>
            <a:r>
              <a:rPr lang="ru-RU" altLang="ko-KR" sz="1050" kern="0" dirty="0" smtClean="0">
                <a:solidFill>
                  <a:sysClr val="windowText" lastClr="000000"/>
                </a:solidFill>
              </a:rPr>
              <a:t>1, </a:t>
            </a:r>
            <a:r>
              <a:rPr lang="en-US" altLang="ko-KR" sz="1050" kern="0" dirty="0" smtClean="0">
                <a:solidFill>
                  <a:sysClr val="windowText" lastClr="000000"/>
                </a:solidFill>
              </a:rPr>
              <a:t>HDMI x 2</a:t>
            </a:r>
            <a:endParaRPr lang="en-US" sz="105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7"/>
          <p:cNvSpPr txBox="1">
            <a:spLocks/>
          </p:cNvSpPr>
          <p:nvPr/>
        </p:nvSpPr>
        <p:spPr>
          <a:xfrm>
            <a:off x="741590" y="88140"/>
            <a:ext cx="8229600" cy="5048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smtClean="0">
                <a:latin typeface="+mn-lt"/>
                <a:ea typeface="+mj-ea"/>
                <a:cs typeface="+mj-cs"/>
              </a:rPr>
              <a:t>C</a:t>
            </a:r>
            <a:r>
              <a:rPr lang="ru-RU" altLang="ko-KR" sz="2800" b="1" dirty="0" smtClean="0">
                <a:latin typeface="+mn-lt"/>
                <a:ea typeface="+mj-ea"/>
                <a:cs typeface="+mj-cs"/>
              </a:rPr>
              <a:t>тратегические направления </a:t>
            </a:r>
            <a:r>
              <a:rPr lang="en-US" altLang="ko-KR" sz="2800" b="1" dirty="0" smtClean="0">
                <a:latin typeface="+mn-lt"/>
                <a:ea typeface="+mj-ea"/>
                <a:cs typeface="+mj-cs"/>
              </a:rPr>
              <a:t>201</a:t>
            </a:r>
            <a:r>
              <a:rPr lang="ru-RU" altLang="ko-KR" sz="2800" b="1" dirty="0" smtClean="0">
                <a:latin typeface="+mn-lt"/>
                <a:ea typeface="+mj-ea"/>
                <a:cs typeface="+mj-cs"/>
              </a:rPr>
              <a:t>4</a:t>
            </a:r>
            <a:endParaRPr lang="en-US" altLang="ko-KR" sz="2800" b="1" dirty="0">
              <a:latin typeface="+mn-lt"/>
              <a:ea typeface="+mj-ea"/>
              <a:cs typeface="+mj-cs"/>
            </a:endParaRPr>
          </a:p>
        </p:txBody>
      </p:sp>
      <p:pic>
        <p:nvPicPr>
          <p:cNvPr id="1027" name="Picture 3" descr="C:\Users\pyasetskiy_v\Desktop\Untitled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28428"/>
            <a:ext cx="9144000" cy="600972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 bwMode="auto">
          <a:xfrm>
            <a:off x="266700" y="994299"/>
            <a:ext cx="8629650" cy="4654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50" b="1" dirty="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750" y="1180808"/>
            <a:ext cx="78918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Новый этап развития мониторов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453" y="3019425"/>
            <a:ext cx="2695796" cy="24860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altLang="ko-KR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Разрешение экрана</a:t>
            </a:r>
          </a:p>
          <a:p>
            <a:pPr marL="119063" indent="-119063">
              <a:buFont typeface="Arial" pitchFamily="34" charset="0"/>
              <a:buChar char="•"/>
            </a:pPr>
            <a:endParaRPr lang="ru-RU" altLang="ko-KR" sz="105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19063" indent="-119063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Увеличение доли </a:t>
            </a:r>
            <a:r>
              <a:rPr lang="en-US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Full HD </a:t>
            </a:r>
            <a:r>
              <a:rPr lang="ru-RU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моделей</a:t>
            </a:r>
            <a:endParaRPr lang="en-US" altLang="ko-KR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19063" indent="-119063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Модели со сверхвысоким разрешением</a:t>
            </a:r>
          </a:p>
          <a:p>
            <a:pPr marL="119063" indent="-119063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Функция </a:t>
            </a:r>
            <a:r>
              <a:rPr lang="en-US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Magic Upscale </a:t>
            </a:r>
            <a:br>
              <a:rPr lang="en-US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(UHD upscale)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3404" y="3019425"/>
            <a:ext cx="2695796" cy="24860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>
            <a:noAutofit/>
          </a:bodyPr>
          <a:lstStyle/>
          <a:p>
            <a:pPr algn="ctr"/>
            <a:r>
              <a:rPr lang="ru-RU" altLang="ko-KR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Новый Дизайн</a:t>
            </a:r>
          </a:p>
          <a:p>
            <a:pPr algn="ctr"/>
            <a:endParaRPr lang="en-US" altLang="ko-KR" sz="105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marL="88900" indent="-88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Ультратонкая рамка экрана. </a:t>
            </a:r>
          </a:p>
          <a:p>
            <a:pPr marL="88900" indent="-88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Обновленный </a:t>
            </a:r>
            <a:r>
              <a:rPr lang="en-US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TOC</a:t>
            </a:r>
            <a:r>
              <a:rPr lang="ru-RU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дизайн</a:t>
            </a:r>
          </a:p>
          <a:p>
            <a:pPr marL="88900" indent="-88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Эргономичная подставка: (регулировка высоты экрана, портретный режим)</a:t>
            </a:r>
          </a:p>
          <a:p>
            <a:pPr marL="88900" indent="-88900"/>
            <a:endParaRPr lang="ru-RU" altLang="ko-KR" sz="105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88900" indent="-88900">
              <a:buFont typeface="Arial" pitchFamily="34" charset="0"/>
              <a:buChar char="•"/>
            </a:pPr>
            <a:endParaRPr lang="en-US" altLang="ko-KR" sz="105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9903" y="3019220"/>
            <a:ext cx="2695796" cy="24867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>
            <a:noAutofit/>
          </a:bodyPr>
          <a:lstStyle/>
          <a:p>
            <a:pPr algn="ctr"/>
            <a:r>
              <a:rPr lang="ru-RU" altLang="ko-KR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Качество изображения</a:t>
            </a:r>
          </a:p>
          <a:p>
            <a:pPr marL="88900" indent="-88900">
              <a:buFont typeface="Arial" pitchFamily="34" charset="0"/>
              <a:buChar char="•"/>
            </a:pPr>
            <a:endParaRPr lang="ru-RU" altLang="ko-KR" sz="105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19063" indent="-119063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Увеличение числа моделей на ЖК-матрицах с широкими углами обзора</a:t>
            </a:r>
          </a:p>
          <a:p>
            <a:pPr marL="119063" indent="-119063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Поддержка 1 млрд цветов</a:t>
            </a:r>
          </a:p>
          <a:p>
            <a:pPr marL="119063" indent="-119063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ko-K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Модели с возможностью цветовой калибровки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yasetskiy_v\Desktop\20130701_1459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4269" y="789314"/>
            <a:ext cx="3360000" cy="2520000"/>
          </a:xfrm>
          <a:prstGeom prst="rect">
            <a:avLst/>
          </a:prstGeom>
          <a:noFill/>
        </p:spPr>
      </p:pic>
      <p:pic>
        <p:nvPicPr>
          <p:cNvPr id="4" name="Picture 3" descr="C:\Users\pyasetskiy_v\Desktop\20130701_150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4655" y="789314"/>
            <a:ext cx="3360000" cy="252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9563" y="3355676"/>
            <a:ext cx="7599871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Установка минимального и максимального уровня звука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Установка определенного уровня звука при включении ТВ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Блокировка меню телевизора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Возможность блокировки отдельных пунктов меню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Возможность блокировки всех или отдельных кнопок пульта Д/У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Возможность принудительного включения энергосберегающих функций. </a:t>
            </a:r>
            <a:r>
              <a:rPr lang="ru-RU" sz="1600" kern="0" dirty="0" smtClean="0">
                <a:latin typeface="+mn-lt"/>
                <a:ea typeface="Malgun Gothic"/>
                <a:cs typeface="Gulim"/>
              </a:rPr>
              <a:t>(Автоматическая регулировка яркости экрана, контрастности и размера экрана в зависимости от выбранного режима)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1114" y="97972"/>
            <a:ext cx="8229600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449263" eaLnBrk="0" hangingPunct="0"/>
            <a:r>
              <a:rPr lang="ru-RU" sz="2800" b="1" dirty="0" smtClean="0"/>
              <a:t>Отельный режим (</a:t>
            </a:r>
            <a:r>
              <a:rPr lang="en-US" sz="2800" b="1" dirty="0" smtClean="0"/>
              <a:t>Hotel Mode)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0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1103992" y="2304659"/>
            <a:ext cx="7036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Спасибо </a:t>
            </a:r>
          </a:p>
          <a:p>
            <a:pPr algn="ctr"/>
            <a:r>
              <a:rPr lang="ru-RU" sz="4000" b="1" dirty="0" smtClean="0"/>
              <a:t>за внимание!</a:t>
            </a:r>
            <a:endParaRPr lang="en-US" sz="4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75607" y="81644"/>
            <a:ext cx="8229600" cy="5048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Разрешение экрана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4829175" y="3701695"/>
            <a:ext cx="3943350" cy="2384780"/>
            <a:chOff x="2168211" y="1256233"/>
            <a:chExt cx="4296870" cy="2518087"/>
          </a:xfrm>
        </p:grpSpPr>
        <p:grpSp>
          <p:nvGrpSpPr>
            <p:cNvPr id="5" name="Group 9"/>
            <p:cNvGrpSpPr/>
            <p:nvPr/>
          </p:nvGrpSpPr>
          <p:grpSpPr>
            <a:xfrm>
              <a:off x="2168211" y="1256233"/>
              <a:ext cx="4296870" cy="2518087"/>
              <a:chOff x="288137" y="877460"/>
              <a:chExt cx="4296870" cy="2518087"/>
            </a:xfrm>
          </p:grpSpPr>
          <p:sp>
            <p:nvSpPr>
              <p:cNvPr id="11" name="직사각형 48"/>
              <p:cNvSpPr/>
              <p:nvPr/>
            </p:nvSpPr>
            <p:spPr>
              <a:xfrm>
                <a:off x="288137" y="877460"/>
                <a:ext cx="4296870" cy="2518087"/>
              </a:xfrm>
              <a:prstGeom prst="round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120721" y="1401867"/>
                <a:ext cx="2350920" cy="1438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0" name="그룹 39"/>
              <p:cNvGrpSpPr/>
              <p:nvPr/>
            </p:nvGrpSpPr>
            <p:grpSpPr>
              <a:xfrm>
                <a:off x="798557" y="1686392"/>
                <a:ext cx="1247685" cy="1042589"/>
                <a:chOff x="1098228" y="3564285"/>
                <a:chExt cx="2088232" cy="1781283"/>
              </a:xfrm>
            </p:grpSpPr>
            <p:pic>
              <p:nvPicPr>
                <p:cNvPr id="25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1098228" y="3564285"/>
                  <a:ext cx="2088232" cy="1781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6" name="그림 34" descr="9.JPG"/>
                <p:cNvPicPr>
                  <a:picLocks noChangeAspect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>
                <a:xfrm>
                  <a:off x="1218580" y="3666355"/>
                  <a:ext cx="1854558" cy="1075529"/>
                </a:xfrm>
                <a:prstGeom prst="rect">
                  <a:avLst/>
                </a:prstGeom>
              </p:spPr>
            </p:pic>
          </p:grpSp>
          <p:sp>
            <p:nvSpPr>
              <p:cNvPr id="14" name="직사각형 21"/>
              <p:cNvSpPr/>
              <p:nvPr/>
            </p:nvSpPr>
            <p:spPr>
              <a:xfrm>
                <a:off x="576361" y="1283485"/>
                <a:ext cx="1734796" cy="38218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720 HD</a:t>
                </a: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Ready </a:t>
                </a: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Монитор</a:t>
                </a:r>
                <a:endPara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오른쪽 화살표 36"/>
              <p:cNvSpPr/>
              <p:nvPr/>
            </p:nvSpPr>
            <p:spPr>
              <a:xfrm>
                <a:off x="2131700" y="1878605"/>
                <a:ext cx="446219" cy="329082"/>
              </a:xfrm>
              <a:prstGeom prst="rightArrow">
                <a:avLst>
                  <a:gd name="adj1" fmla="val 50000"/>
                  <a:gd name="adj2" fmla="val 35116"/>
                </a:avLst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" name="직사각형 21"/>
              <p:cNvSpPr/>
              <p:nvPr/>
            </p:nvSpPr>
            <p:spPr>
              <a:xfrm>
                <a:off x="2506278" y="1348078"/>
                <a:ext cx="1734796" cy="19660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1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2560х1440</a:t>
                </a:r>
                <a:endPara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7" name="직선 연결선 49"/>
              <p:cNvCxnSpPr/>
              <p:nvPr/>
            </p:nvCxnSpPr>
            <p:spPr>
              <a:xfrm>
                <a:off x="3994513" y="1721188"/>
                <a:ext cx="21431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51"/>
              <p:cNvCxnSpPr/>
              <p:nvPr/>
            </p:nvCxnSpPr>
            <p:spPr>
              <a:xfrm rot="16200000" flipH="1">
                <a:off x="3682135" y="2134432"/>
                <a:ext cx="810450" cy="2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55"/>
              <p:cNvCxnSpPr/>
              <p:nvPr/>
            </p:nvCxnSpPr>
            <p:spPr>
              <a:xfrm>
                <a:off x="3994512" y="2097474"/>
                <a:ext cx="21431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57"/>
              <p:cNvCxnSpPr/>
              <p:nvPr/>
            </p:nvCxnSpPr>
            <p:spPr>
              <a:xfrm>
                <a:off x="3994513" y="2542126"/>
                <a:ext cx="21431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직사각형 58"/>
              <p:cNvSpPr/>
              <p:nvPr/>
            </p:nvSpPr>
            <p:spPr>
              <a:xfrm>
                <a:off x="4094649" y="1796643"/>
                <a:ext cx="431501" cy="243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900" b="1" spc="-50" dirty="0" smtClean="0">
                    <a:solidFill>
                      <a:schemeClr val="accent1"/>
                    </a:solidFill>
                    <a:latin typeface="Calibri" pitchFamily="34" charset="0"/>
                    <a:cs typeface="Calibri" pitchFamily="34" charset="0"/>
                  </a:rPr>
                  <a:t>720</a:t>
                </a:r>
                <a:endParaRPr lang="ko-KR" altLang="en-US" sz="9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" name="직사각형 58"/>
              <p:cNvSpPr/>
              <p:nvPr/>
            </p:nvSpPr>
            <p:spPr>
              <a:xfrm>
                <a:off x="4086102" y="2205410"/>
                <a:ext cx="495375" cy="243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900" b="1" spc="-50" dirty="0" smtClean="0">
                    <a:solidFill>
                      <a:schemeClr val="accent1"/>
                    </a:solidFill>
                    <a:latin typeface="Calibri" pitchFamily="34" charset="0"/>
                    <a:cs typeface="Calibri" pitchFamily="34" charset="0"/>
                  </a:rPr>
                  <a:t>720</a:t>
                </a:r>
                <a:endParaRPr lang="ko-KR" altLang="en-US" sz="9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389348" y="2765427"/>
                <a:ext cx="2946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100" b="1" dirty="0" smtClean="0"/>
                  <a:t>(</a:t>
                </a:r>
                <a:r>
                  <a:rPr lang="en-US" altLang="ko-KR" sz="1100" b="1" dirty="0" smtClean="0"/>
                  <a:t>WQHD</a:t>
                </a:r>
                <a:r>
                  <a:rPr lang="ru-RU" altLang="ko-KR" sz="1100" b="1" dirty="0" smtClean="0"/>
                  <a:t>) – это эквивалентно 4 экранам с разрешением 720 </a:t>
                </a:r>
                <a:r>
                  <a:rPr lang="en-US" altLang="ko-KR" sz="1100" b="1" dirty="0" smtClean="0"/>
                  <a:t>HD Ready</a:t>
                </a:r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711859" y="2882089"/>
                <a:ext cx="659021" cy="372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2361236" y="1357880"/>
              <a:ext cx="3861439" cy="32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WQHD: 2560 x 1440 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867275" y="1111705"/>
            <a:ext cx="3848100" cy="2279195"/>
            <a:chOff x="2530958" y="3788230"/>
            <a:chExt cx="4220935" cy="244928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0" name="Rounded Rectangle 29"/>
            <p:cNvSpPr/>
            <p:nvPr/>
          </p:nvSpPr>
          <p:spPr bwMode="auto">
            <a:xfrm>
              <a:off x="2530958" y="3788230"/>
              <a:ext cx="4220935" cy="2449284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050" b="1" dirty="0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  <p:grpSp>
          <p:nvGrpSpPr>
            <p:cNvPr id="35" name="그룹 60"/>
            <p:cNvGrpSpPr>
              <a:grpSpLocks/>
            </p:cNvGrpSpPr>
            <p:nvPr/>
          </p:nvGrpSpPr>
          <p:grpSpPr bwMode="auto">
            <a:xfrm>
              <a:off x="2726903" y="4131127"/>
              <a:ext cx="3965119" cy="1551668"/>
              <a:chOff x="1916652" y="1825960"/>
              <a:chExt cx="6146720" cy="2231563"/>
            </a:xfrm>
          </p:grpSpPr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846275" y="1825960"/>
                <a:ext cx="2643520" cy="1916386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1916652" y="2242443"/>
                <a:ext cx="1857156" cy="1190355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</p:pic>
          <p:cxnSp>
            <p:nvCxnSpPr>
              <p:cNvPr id="38" name="직선 연결선 63"/>
              <p:cNvCxnSpPr/>
              <p:nvPr/>
            </p:nvCxnSpPr>
            <p:spPr>
              <a:xfrm flipV="1">
                <a:off x="2987445" y="1825960"/>
                <a:ext cx="1858830" cy="500906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64"/>
              <p:cNvCxnSpPr>
                <a:endCxn id="36" idx="1"/>
              </p:cNvCxnSpPr>
              <p:nvPr/>
            </p:nvCxnSpPr>
            <p:spPr>
              <a:xfrm>
                <a:off x="2987445" y="2540736"/>
                <a:ext cx="1858830" cy="243417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화살표 연결선 65"/>
              <p:cNvCxnSpPr/>
              <p:nvPr/>
            </p:nvCxnSpPr>
            <p:spPr>
              <a:xfrm>
                <a:off x="4765965" y="2860133"/>
                <a:ext cx="0" cy="856887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화살표 연결선 66"/>
              <p:cNvCxnSpPr/>
              <p:nvPr/>
            </p:nvCxnSpPr>
            <p:spPr>
              <a:xfrm>
                <a:off x="7576797" y="2860133"/>
                <a:ext cx="0" cy="856887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화살표 연결선 67"/>
              <p:cNvCxnSpPr/>
              <p:nvPr/>
            </p:nvCxnSpPr>
            <p:spPr>
              <a:xfrm>
                <a:off x="4846275" y="3829583"/>
                <a:ext cx="1284951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화살표 연결선 68"/>
              <p:cNvCxnSpPr/>
              <p:nvPr/>
            </p:nvCxnSpPr>
            <p:spPr>
              <a:xfrm>
                <a:off x="6203170" y="3829583"/>
                <a:ext cx="128662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53"/>
              <p:cNvSpPr txBox="1"/>
              <p:nvPr/>
            </p:nvSpPr>
            <p:spPr>
              <a:xfrm rot="10800000">
                <a:off x="4343613" y="2898027"/>
                <a:ext cx="654187" cy="689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595959"/>
                    </a:solidFill>
                    <a:latin typeface="Arial Narrow" pitchFamily="34" charset="0"/>
                    <a:ea typeface="맑은 고딕" pitchFamily="34" charset="-127"/>
                  </a:rPr>
                  <a:t>1,080</a:t>
                </a:r>
                <a:endParaRPr lang="ko-KR" altLang="en-US" sz="1200" b="1" dirty="0">
                  <a:solidFill>
                    <a:srgbClr val="595959"/>
                  </a:solidFill>
                  <a:latin typeface="Arial Narrow" pitchFamily="34" charset="0"/>
                  <a:ea typeface="맑은 고딕" pitchFamily="34" charset="-127"/>
                </a:endParaRPr>
              </a:p>
            </p:txBody>
          </p:sp>
          <p:sp>
            <p:nvSpPr>
              <p:cNvPr id="45" name="TextBox 54"/>
              <p:cNvSpPr txBox="1"/>
              <p:nvPr/>
            </p:nvSpPr>
            <p:spPr>
              <a:xfrm rot="10800000">
                <a:off x="7410858" y="2957218"/>
                <a:ext cx="652514" cy="6534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595959"/>
                    </a:solidFill>
                    <a:latin typeface="Arial Narrow" pitchFamily="34" charset="0"/>
                    <a:ea typeface="맑은 고딕" pitchFamily="34" charset="-127"/>
                  </a:rPr>
                  <a:t>2,160</a:t>
                </a:r>
                <a:endParaRPr lang="ko-KR" altLang="en-US" sz="1200" b="1" dirty="0">
                  <a:solidFill>
                    <a:srgbClr val="595959"/>
                  </a:solidFill>
                  <a:latin typeface="Arial Narrow" pitchFamily="34" charset="0"/>
                  <a:ea typeface="맑은 고딕" pitchFamily="34" charset="-127"/>
                </a:endParaRPr>
              </a:p>
            </p:txBody>
          </p:sp>
          <p:sp>
            <p:nvSpPr>
              <p:cNvPr id="46" name="TextBox 55"/>
              <p:cNvSpPr txBox="1"/>
              <p:nvPr/>
            </p:nvSpPr>
            <p:spPr>
              <a:xfrm>
                <a:off x="5030317" y="3785964"/>
                <a:ext cx="930251" cy="2715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200" b="1">
                    <a:solidFill>
                      <a:srgbClr val="595959"/>
                    </a:solidFill>
                    <a:latin typeface="Arial Narrow" pitchFamily="34" charset="0"/>
                    <a:ea typeface="맑은 고딕" pitchFamily="34" charset="-127"/>
                  </a:rPr>
                  <a:t>1,920</a:t>
                </a:r>
                <a:endParaRPr lang="ko-KR" altLang="en-US" sz="1200" b="1">
                  <a:solidFill>
                    <a:srgbClr val="595959"/>
                  </a:solidFill>
                  <a:latin typeface="Arial Narrow" pitchFamily="34" charset="0"/>
                  <a:ea typeface="맑은 고딕" pitchFamily="34" charset="-127"/>
                </a:endParaRPr>
              </a:p>
            </p:txBody>
          </p:sp>
          <p:sp>
            <p:nvSpPr>
              <p:cNvPr id="47" name="TextBox 56"/>
              <p:cNvSpPr txBox="1"/>
              <p:nvPr/>
            </p:nvSpPr>
            <p:spPr>
              <a:xfrm>
                <a:off x="6378847" y="3781743"/>
                <a:ext cx="928578" cy="2729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200" b="1">
                    <a:solidFill>
                      <a:srgbClr val="595959"/>
                    </a:solidFill>
                    <a:latin typeface="Arial Narrow" pitchFamily="34" charset="0"/>
                    <a:ea typeface="맑은 고딕" pitchFamily="34" charset="-127"/>
                  </a:rPr>
                  <a:t>3,840</a:t>
                </a:r>
                <a:endParaRPr lang="ko-KR" altLang="en-US" sz="1200" b="1">
                  <a:solidFill>
                    <a:srgbClr val="595959"/>
                  </a:solidFill>
                  <a:latin typeface="Arial Narrow" pitchFamily="34" charset="0"/>
                  <a:ea typeface="맑은 고딕" pitchFamily="34" charset="-127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691879" y="3818691"/>
              <a:ext cx="3861439" cy="33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UHD: </a:t>
              </a:r>
              <a:r>
                <a:rPr lang="ru-RU" sz="1400" b="1" dirty="0" smtClean="0"/>
                <a:t>3840</a:t>
              </a:r>
              <a:r>
                <a:rPr lang="en-US" sz="1400" b="1" dirty="0" smtClean="0"/>
                <a:t> x </a:t>
              </a:r>
              <a:r>
                <a:rPr lang="ru-RU" sz="1400" b="1" dirty="0" smtClean="0"/>
                <a:t>2160</a:t>
              </a:r>
              <a:r>
                <a:rPr lang="en-US" sz="1400" b="1" dirty="0" smtClean="0"/>
                <a:t> </a:t>
              </a:r>
            </a:p>
          </p:txBody>
        </p:sp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990663" y="5735295"/>
              <a:ext cx="632293" cy="37159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50" name="TextBox 49"/>
            <p:cNvSpPr txBox="1"/>
            <p:nvPr/>
          </p:nvSpPr>
          <p:spPr>
            <a:xfrm>
              <a:off x="3596641" y="5682339"/>
              <a:ext cx="2983777" cy="463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/>
                <a:t>(UHD) </a:t>
              </a:r>
              <a:r>
                <a:rPr lang="ru-RU" altLang="ko-KR" sz="1100" b="1" dirty="0" smtClean="0"/>
                <a:t>– это эквивалентно 4 экранам с разрешением </a:t>
              </a:r>
              <a:r>
                <a:rPr lang="en-US" altLang="ko-KR" sz="1100" b="1" dirty="0" err="1" smtClean="0"/>
                <a:t>FullHD</a:t>
              </a:r>
              <a:r>
                <a:rPr lang="en-US" altLang="ko-KR" sz="1100" b="1" dirty="0" smtClean="0"/>
                <a:t> (1920x1080)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42899" y="1400175"/>
            <a:ext cx="4162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o-KR" b="1" dirty="0" smtClean="0">
                <a:latin typeface="+mn-lt"/>
              </a:rPr>
              <a:t>Разрешение </a:t>
            </a:r>
            <a:r>
              <a:rPr lang="en-US" altLang="ko-K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UHD</a:t>
            </a:r>
            <a:r>
              <a:rPr lang="ru-RU" altLang="ko-KR" b="1" dirty="0" smtClean="0">
                <a:latin typeface="+mn-lt"/>
              </a:rPr>
              <a:t> (3840 х 2160) – новый рубеж увеличения детализации изображения настольных мониторов</a:t>
            </a:r>
            <a:endParaRPr lang="en-US" altLang="ko-KR" b="1" dirty="0" smtClean="0">
              <a:latin typeface="+mn-lt"/>
            </a:endParaRPr>
          </a:p>
        </p:txBody>
      </p:sp>
      <p:pic>
        <p:nvPicPr>
          <p:cNvPr id="60" name="그림 43" descr="15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7278" y="4410076"/>
            <a:ext cx="3325597" cy="145218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959051" y="3832580"/>
            <a:ext cx="2657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Full HD: 1920 x 1080 </a:t>
            </a: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6483" y="4245709"/>
            <a:ext cx="482177" cy="31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직사각형 48"/>
          <p:cNvSpPr/>
          <p:nvPr/>
        </p:nvSpPr>
        <p:spPr>
          <a:xfrm>
            <a:off x="409575" y="3701695"/>
            <a:ext cx="3943350" cy="238478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230743" y="3703860"/>
            <a:ext cx="4298400" cy="2437420"/>
            <a:chOff x="2541231" y="4097299"/>
            <a:chExt cx="4270149" cy="2112021"/>
          </a:xfrm>
        </p:grpSpPr>
        <p:sp>
          <p:nvSpPr>
            <p:cNvPr id="56" name="Rounded Rectangle 55"/>
            <p:cNvSpPr/>
            <p:nvPr/>
          </p:nvSpPr>
          <p:spPr bwMode="auto">
            <a:xfrm>
              <a:off x="2541231" y="4097299"/>
              <a:ext cx="4270149" cy="2112021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050" b="1" dirty="0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  <p:pic>
          <p:nvPicPr>
            <p:cNvPr id="60" name="Picture 2" descr="D:\작업\모니터\Sales Talk\2013\SC\SC 이미지\15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5936" y="4752754"/>
              <a:ext cx="4216752" cy="1432291"/>
            </a:xfrm>
            <a:prstGeom prst="rect">
              <a:avLst/>
            </a:prstGeom>
            <a:noFill/>
          </p:spPr>
        </p:pic>
        <p:sp>
          <p:nvSpPr>
            <p:cNvPr id="61" name="Rectangle 60"/>
            <p:cNvSpPr/>
            <p:nvPr/>
          </p:nvSpPr>
          <p:spPr>
            <a:xfrm>
              <a:off x="3005903" y="4116510"/>
              <a:ext cx="355001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Функция </a:t>
              </a:r>
              <a:r>
                <a:rPr lang="en-US" sz="1400" b="1" dirty="0" smtClean="0"/>
                <a:t>Magic Upscale</a:t>
              </a:r>
              <a:endParaRPr lang="ru-RU" sz="1400" b="1" dirty="0" smtClean="0"/>
            </a:p>
            <a:p>
              <a:pPr algn="ctr"/>
              <a:r>
                <a:rPr lang="ru-RU" sz="1400" b="1" dirty="0" smtClean="0"/>
                <a:t>Сглаживание текстур изображений малого разрешения</a:t>
              </a:r>
              <a:endParaRPr lang="en-US" sz="1400" b="1" dirty="0" smtClean="0"/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38336" y="4494783"/>
              <a:ext cx="496751" cy="32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1" name="Group 130"/>
          <p:cNvGrpSpPr/>
          <p:nvPr/>
        </p:nvGrpSpPr>
        <p:grpSpPr>
          <a:xfrm>
            <a:off x="230743" y="959465"/>
            <a:ext cx="4296870" cy="2473780"/>
            <a:chOff x="347958" y="813709"/>
            <a:chExt cx="4296870" cy="2606400"/>
          </a:xfrm>
        </p:grpSpPr>
        <p:sp>
          <p:nvSpPr>
            <p:cNvPr id="106" name="직사각형 48"/>
            <p:cNvSpPr/>
            <p:nvPr/>
          </p:nvSpPr>
          <p:spPr>
            <a:xfrm>
              <a:off x="347958" y="813709"/>
              <a:ext cx="4296870" cy="26064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78858" y="2847734"/>
              <a:ext cx="1541609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723346" y="2832190"/>
              <a:ext cx="1812818" cy="356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직사각형 103"/>
            <p:cNvSpPr>
              <a:spLocks noChangeArrowheads="1"/>
            </p:cNvSpPr>
            <p:nvPr/>
          </p:nvSpPr>
          <p:spPr bwMode="auto">
            <a:xfrm>
              <a:off x="775558" y="3130856"/>
              <a:ext cx="1379810" cy="259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dirty="0">
                  <a:latin typeface="맑은 고딕" pitchFamily="34" charset="-127"/>
                </a:rPr>
                <a:t>[ </a:t>
              </a:r>
              <a:r>
                <a:rPr lang="en-US" altLang="ko-KR" sz="1000" b="1" dirty="0" smtClean="0">
                  <a:latin typeface="맑은 고딕" pitchFamily="34" charset="-127"/>
                </a:rPr>
                <a:t>16.7</a:t>
              </a:r>
              <a:r>
                <a:rPr lang="ru-RU" altLang="ko-KR" sz="1000" b="1" dirty="0" smtClean="0">
                  <a:latin typeface="맑은 고딕" pitchFamily="34" charset="-127"/>
                </a:rPr>
                <a:t> </a:t>
              </a:r>
              <a:r>
                <a:rPr lang="en-US" altLang="ko-KR" sz="1000" b="1" dirty="0" smtClean="0">
                  <a:latin typeface="맑은 고딕" pitchFamily="34" charset="-127"/>
                </a:rPr>
                <a:t>M</a:t>
              </a:r>
              <a:r>
                <a:rPr lang="ru-RU" altLang="ko-KR" sz="1000" b="1" dirty="0" smtClean="0">
                  <a:latin typeface="맑은 고딕" pitchFamily="34" charset="-127"/>
                </a:rPr>
                <a:t>лн цветов</a:t>
              </a:r>
              <a:r>
                <a:rPr lang="ko-KR" altLang="en-US" sz="1000" b="1" dirty="0" smtClean="0">
                  <a:latin typeface="맑은 고딕" pitchFamily="34" charset="-127"/>
                </a:rPr>
                <a:t> </a:t>
              </a:r>
              <a:r>
                <a:rPr lang="en-US" altLang="ko-KR" sz="1000" dirty="0">
                  <a:latin typeface="맑은 고딕" pitchFamily="34" charset="-127"/>
                </a:rPr>
                <a:t>]</a:t>
              </a:r>
              <a:endParaRPr lang="ko-KR" altLang="en-US" sz="1000" dirty="0">
                <a:latin typeface="맑은 고딕" pitchFamily="34" charset="-127"/>
              </a:endParaRPr>
            </a:p>
          </p:txBody>
        </p:sp>
        <p:pic>
          <p:nvPicPr>
            <p:cNvPr id="73" name="Picture 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661553" y="1404121"/>
              <a:ext cx="1703386" cy="14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타원 106"/>
            <p:cNvSpPr>
              <a:spLocks noChangeArrowheads="1"/>
            </p:cNvSpPr>
            <p:nvPr/>
          </p:nvSpPr>
          <p:spPr bwMode="auto">
            <a:xfrm>
              <a:off x="2841186" y="1523058"/>
              <a:ext cx="539974" cy="469007"/>
            </a:xfrm>
            <a:prstGeom prst="ellipse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82" name="Picture 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61810" y="1384111"/>
              <a:ext cx="1658658" cy="1415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" name="타원 107"/>
            <p:cNvSpPr>
              <a:spLocks noChangeArrowheads="1"/>
            </p:cNvSpPr>
            <p:nvPr/>
          </p:nvSpPr>
          <p:spPr bwMode="auto">
            <a:xfrm>
              <a:off x="770793" y="1504839"/>
              <a:ext cx="511009" cy="462736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1000"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117" name="직사각형 103"/>
            <p:cNvSpPr>
              <a:spLocks noChangeArrowheads="1"/>
            </p:cNvSpPr>
            <p:nvPr/>
          </p:nvSpPr>
          <p:spPr bwMode="auto">
            <a:xfrm>
              <a:off x="2873826" y="3136532"/>
              <a:ext cx="12972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dirty="0">
                  <a:latin typeface="맑은 고딕" pitchFamily="34" charset="-127"/>
                </a:rPr>
                <a:t>[ </a:t>
              </a:r>
              <a:r>
                <a:rPr lang="en-US" altLang="ko-KR" sz="1000" b="1" dirty="0">
                  <a:latin typeface="맑은 고딕" pitchFamily="34" charset="-127"/>
                </a:rPr>
                <a:t>1 </a:t>
              </a:r>
              <a:r>
                <a:rPr lang="ru-RU" altLang="ko-KR" sz="1000" b="1" dirty="0" smtClean="0">
                  <a:latin typeface="맑은 고딕" pitchFamily="34" charset="-127"/>
                </a:rPr>
                <a:t>Млрд цветов</a:t>
              </a:r>
              <a:r>
                <a:rPr lang="en-US" altLang="ko-KR" sz="1000" dirty="0" smtClean="0">
                  <a:latin typeface="맑은 고딕" pitchFamily="34" charset="-127"/>
                </a:rPr>
                <a:t>]</a:t>
              </a:r>
              <a:endParaRPr lang="ko-KR" altLang="en-US" sz="1000" dirty="0">
                <a:latin typeface="맑은 고딕" pitchFamily="34" charset="-127"/>
              </a:endParaRPr>
            </a:p>
          </p:txBody>
        </p:sp>
        <p:pic>
          <p:nvPicPr>
            <p:cNvPr id="118" name="그림 46" descr="구름.pn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107556" y="1832546"/>
              <a:ext cx="479612" cy="36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TextBox 118"/>
            <p:cNvSpPr txBox="1"/>
            <p:nvPr/>
          </p:nvSpPr>
          <p:spPr>
            <a:xfrm>
              <a:off x="955222" y="938894"/>
              <a:ext cx="3265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b="1" dirty="0" smtClean="0"/>
                <a:t>Поддержка 1 Млрд цветов</a:t>
              </a:r>
              <a:endParaRPr lang="en-US" altLang="ko-KR" sz="1400" b="1" dirty="0" smtClean="0"/>
            </a:p>
          </p:txBody>
        </p:sp>
      </p:grpSp>
      <p:sp>
        <p:nvSpPr>
          <p:cNvPr id="120" name="Rounded Rectangle 119"/>
          <p:cNvSpPr/>
          <p:nvPr/>
        </p:nvSpPr>
        <p:spPr bwMode="auto">
          <a:xfrm>
            <a:off x="4806045" y="3703860"/>
            <a:ext cx="4133849" cy="2437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US" sz="1050" b="1" dirty="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122" name="Picture 23" descr="C:\mySingle\Temp\모니터 28인치_모니터30708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DDED9"/>
              </a:clrFrom>
              <a:clrTo>
                <a:srgbClr val="DDDE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6654" y="4514868"/>
            <a:ext cx="2016578" cy="13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그림 34" descr="2_3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72123" y="4607089"/>
            <a:ext cx="986393" cy="94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그림 35" descr="2_4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507671" y="4638253"/>
            <a:ext cx="912076" cy="93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타원 106"/>
          <p:cNvSpPr>
            <a:spLocks noChangeArrowheads="1"/>
          </p:cNvSpPr>
          <p:nvPr/>
        </p:nvSpPr>
        <p:spPr bwMode="auto">
          <a:xfrm>
            <a:off x="7827735" y="4954351"/>
            <a:ext cx="493033" cy="469589"/>
          </a:xfrm>
          <a:prstGeom prst="ellipse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6" name="타원 106"/>
          <p:cNvSpPr>
            <a:spLocks noChangeArrowheads="1"/>
          </p:cNvSpPr>
          <p:nvPr/>
        </p:nvSpPr>
        <p:spPr bwMode="auto">
          <a:xfrm>
            <a:off x="6467474" y="4951383"/>
            <a:ext cx="537935" cy="434397"/>
          </a:xfrm>
          <a:prstGeom prst="ellipse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7" name="직사각형 36"/>
          <p:cNvSpPr>
            <a:spLocks noChangeArrowheads="1"/>
          </p:cNvSpPr>
          <p:nvPr/>
        </p:nvSpPr>
        <p:spPr bwMode="auto">
          <a:xfrm>
            <a:off x="7649257" y="4170571"/>
            <a:ext cx="531812" cy="34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  <a:latin typeface="Samsung InterFace"/>
              </a:rPr>
              <a:t>ON</a:t>
            </a:r>
          </a:p>
        </p:txBody>
      </p:sp>
      <p:sp>
        <p:nvSpPr>
          <p:cNvPr id="128" name="직사각형 1"/>
          <p:cNvSpPr>
            <a:spLocks noChangeArrowheads="1"/>
          </p:cNvSpPr>
          <p:nvPr/>
        </p:nvSpPr>
        <p:spPr bwMode="auto">
          <a:xfrm>
            <a:off x="6664099" y="4161879"/>
            <a:ext cx="519112" cy="3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  <a:latin typeface="Samsung InterFace"/>
              </a:rPr>
              <a:t>Off</a:t>
            </a:r>
          </a:p>
        </p:txBody>
      </p:sp>
      <p:pic>
        <p:nvPicPr>
          <p:cNvPr id="129" name="Picture 2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882619" y="5507895"/>
            <a:ext cx="628650" cy="39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TextBox 129"/>
          <p:cNvSpPr txBox="1"/>
          <p:nvPr/>
        </p:nvSpPr>
        <p:spPr>
          <a:xfrm>
            <a:off x="5102678" y="3731372"/>
            <a:ext cx="35650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/>
              <a:t>Режим </a:t>
            </a:r>
            <a:r>
              <a:rPr lang="en-US" altLang="ko-KR" sz="1400" b="1" dirty="0" smtClean="0"/>
              <a:t>Game Mode</a:t>
            </a:r>
          </a:p>
          <a:p>
            <a:pPr algn="ctr"/>
            <a:r>
              <a:rPr lang="ru-RU" altLang="ko-KR" sz="1100" b="1" dirty="0" smtClean="0"/>
              <a:t>Оптимизация цветовых настроек изображения</a:t>
            </a:r>
            <a:endParaRPr lang="en-US" altLang="ko-KR" sz="1100" b="1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320250" y="4730344"/>
            <a:ext cx="646669" cy="35791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pSp>
        <p:nvGrpSpPr>
          <p:cNvPr id="40" name="Group 110"/>
          <p:cNvGrpSpPr/>
          <p:nvPr/>
        </p:nvGrpSpPr>
        <p:grpSpPr>
          <a:xfrm>
            <a:off x="4807094" y="959465"/>
            <a:ext cx="4132800" cy="2473200"/>
            <a:chOff x="347958" y="846034"/>
            <a:chExt cx="4296870" cy="2415537"/>
          </a:xfrm>
        </p:grpSpPr>
        <p:grpSp>
          <p:nvGrpSpPr>
            <p:cNvPr id="41" name="Group 107"/>
            <p:cNvGrpSpPr/>
            <p:nvPr/>
          </p:nvGrpSpPr>
          <p:grpSpPr>
            <a:xfrm>
              <a:off x="347958" y="846034"/>
              <a:ext cx="4296870" cy="2415537"/>
              <a:chOff x="347958" y="846034"/>
              <a:chExt cx="4296870" cy="2415537"/>
            </a:xfrm>
          </p:grpSpPr>
          <p:sp>
            <p:nvSpPr>
              <p:cNvPr id="44" name="직사각형 48"/>
              <p:cNvSpPr/>
              <p:nvPr/>
            </p:nvSpPr>
            <p:spPr>
              <a:xfrm>
                <a:off x="347958" y="846034"/>
                <a:ext cx="4296870" cy="2415537"/>
              </a:xfrm>
              <a:prstGeom prst="round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45" name="Picture 5" descr="C:\Users\je2929.yang\Desktop\작업\AV\Sales Talk\BD-C8900 &amp; Panasonic’s DMR-BW880\소스파일\kk.png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2169384" y="1930620"/>
                <a:ext cx="617435" cy="478854"/>
              </a:xfrm>
              <a:prstGeom prst="rect">
                <a:avLst/>
              </a:prstGeom>
              <a:noFill/>
            </p:spPr>
          </p:pic>
          <p:pic>
            <p:nvPicPr>
              <p:cNvPr id="46" name="그림 38" descr="14-1.png"/>
              <p:cNvPicPr>
                <a:picLocks noChangeAspect="1"/>
              </p:cNvPicPr>
              <p:nvPr/>
            </p:nvPicPr>
            <p:blipFill>
              <a:blip r:embed="rId16" cstate="email"/>
              <a:stretch>
                <a:fillRect/>
              </a:stretch>
            </p:blipFill>
            <p:spPr>
              <a:xfrm>
                <a:off x="2841700" y="1769657"/>
                <a:ext cx="1489920" cy="1204279"/>
              </a:xfrm>
              <a:prstGeom prst="rect">
                <a:avLst/>
              </a:prstGeom>
            </p:spPr>
          </p:pic>
          <p:pic>
            <p:nvPicPr>
              <p:cNvPr id="47" name="그림 39" descr="14-2.png"/>
              <p:cNvPicPr>
                <a:picLocks noChangeAspect="1"/>
              </p:cNvPicPr>
              <p:nvPr/>
            </p:nvPicPr>
            <p:blipFill>
              <a:blip r:embed="rId17" cstate="email"/>
              <a:stretch>
                <a:fillRect/>
              </a:stretch>
            </p:blipFill>
            <p:spPr>
              <a:xfrm>
                <a:off x="560785" y="1769657"/>
                <a:ext cx="1692137" cy="1204278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598026" y="964153"/>
                <a:ext cx="3823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/>
                  <a:t>Широкие углы обзора</a:t>
                </a:r>
                <a:r>
                  <a:rPr lang="en-US" sz="1400" b="1" dirty="0" smtClean="0"/>
                  <a:t> 178/178</a:t>
                </a:r>
              </a:p>
            </p:txBody>
          </p:sp>
        </p:grpSp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3226598" y="1375873"/>
              <a:ext cx="651510" cy="38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754057" y="1434930"/>
              <a:ext cx="1368152" cy="307777"/>
            </a:xfrm>
            <a:prstGeom prst="rect">
              <a:avLst/>
            </a:prstGeom>
            <a:noFill/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  <a:latin typeface="Calibri" pitchFamily="34" charset="0"/>
                  <a:cs typeface="Calibri" pitchFamily="34" charset="0"/>
                </a:rPr>
                <a:t>TN </a:t>
              </a:r>
              <a:r>
                <a:rPr lang="ru-RU" altLang="ko-KR" sz="1400" b="1" dirty="0" smtClean="0">
                  <a:solidFill>
                    <a:schemeClr val="bg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  <a:latin typeface="Calibri" pitchFamily="34" charset="0"/>
                  <a:cs typeface="Calibri" pitchFamily="34" charset="0"/>
                </a:rPr>
                <a:t>панель</a:t>
              </a:r>
              <a:endParaRPr lang="en-US" altLang="ko-KR" sz="14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2" name="Title 3"/>
          <p:cNvSpPr txBox="1">
            <a:spLocks/>
          </p:cNvSpPr>
          <p:nvPr/>
        </p:nvSpPr>
        <p:spPr>
          <a:xfrm>
            <a:off x="775607" y="81644"/>
            <a:ext cx="8229600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449263" eaLnBrk="0" hangingPunct="0">
              <a:defRPr/>
            </a:pPr>
            <a:r>
              <a:rPr lang="ru-RU" sz="2800" b="1" dirty="0" smtClean="0"/>
              <a:t>Качество изображения</a:t>
            </a:r>
            <a:endParaRPr lang="en-US" sz="2800" b="1" dirty="0"/>
          </a:p>
        </p:txBody>
      </p:sp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90549" y="1136884"/>
            <a:ext cx="542283" cy="34811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178027" y="2745921"/>
            <a:ext cx="2492347" cy="858425"/>
            <a:chOff x="2387152" y="2723587"/>
            <a:chExt cx="2492347" cy="858425"/>
          </a:xfrm>
        </p:grpSpPr>
        <p:cxnSp>
          <p:nvCxnSpPr>
            <p:cNvPr id="69" name="직선 연결선 82"/>
            <p:cNvCxnSpPr/>
            <p:nvPr/>
          </p:nvCxnSpPr>
          <p:spPr>
            <a:xfrm>
              <a:off x="2827303" y="3088964"/>
              <a:ext cx="181086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0" name="직선 연결선 85"/>
            <p:cNvCxnSpPr/>
            <p:nvPr/>
          </p:nvCxnSpPr>
          <p:spPr>
            <a:xfrm rot="5400000" flipH="1" flipV="1">
              <a:off x="2832214" y="2840307"/>
              <a:ext cx="258942" cy="24276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387152" y="3058792"/>
              <a:ext cx="2492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Металлические детали корпуса</a:t>
              </a:r>
              <a:endParaRPr lang="en-US" sz="1400" b="1" dirty="0"/>
            </a:p>
          </p:txBody>
        </p:sp>
        <p:sp>
          <p:nvSpPr>
            <p:cNvPr id="77" name="Oval 54"/>
            <p:cNvSpPr/>
            <p:nvPr/>
          </p:nvSpPr>
          <p:spPr>
            <a:xfrm>
              <a:off x="3086640" y="2723587"/>
              <a:ext cx="69253" cy="11672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914651" y="1527673"/>
            <a:ext cx="2886074" cy="1867313"/>
            <a:chOff x="2528083" y="3828833"/>
            <a:chExt cx="2886074" cy="1867313"/>
          </a:xfrm>
        </p:grpSpPr>
        <p:cxnSp>
          <p:nvCxnSpPr>
            <p:cNvPr id="72" name="직선 연결선 27"/>
            <p:cNvCxnSpPr/>
            <p:nvPr/>
          </p:nvCxnSpPr>
          <p:spPr>
            <a:xfrm flipV="1">
              <a:off x="2762125" y="5681983"/>
              <a:ext cx="2235577" cy="1416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528083" y="3828833"/>
              <a:ext cx="2886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Тонкий</a:t>
              </a:r>
              <a:r>
                <a:rPr lang="en-US" sz="1400" b="1" dirty="0" smtClean="0"/>
                <a:t> </a:t>
              </a:r>
              <a:r>
                <a:rPr lang="ru-RU" sz="1400" b="1" dirty="0" smtClean="0"/>
                <a:t>дисплей</a:t>
              </a:r>
              <a:endParaRPr lang="en-US" sz="1400" b="1" dirty="0" smtClean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968002" y="5257569"/>
            <a:ext cx="3285366" cy="761521"/>
            <a:chOff x="5904990" y="5403397"/>
            <a:chExt cx="3285366" cy="761521"/>
          </a:xfrm>
        </p:grpSpPr>
        <p:sp>
          <p:nvSpPr>
            <p:cNvPr id="74" name="Oval 54"/>
            <p:cNvSpPr/>
            <p:nvPr/>
          </p:nvSpPr>
          <p:spPr>
            <a:xfrm>
              <a:off x="6146776" y="5403397"/>
              <a:ext cx="54015" cy="5683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5" name="직선 연결선 82"/>
            <p:cNvCxnSpPr/>
            <p:nvPr/>
          </p:nvCxnSpPr>
          <p:spPr>
            <a:xfrm>
              <a:off x="5958920" y="5864531"/>
              <a:ext cx="2481073" cy="219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6" name="직선 연결선 85"/>
            <p:cNvCxnSpPr>
              <a:endCxn id="74" idx="4"/>
            </p:cNvCxnSpPr>
            <p:nvPr/>
          </p:nvCxnSpPr>
          <p:spPr>
            <a:xfrm rot="5400000" flipH="1" flipV="1">
              <a:off x="5865563" y="5558503"/>
              <a:ext cx="406488" cy="20995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904990" y="5857141"/>
              <a:ext cx="3285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Обновленный </a:t>
              </a:r>
              <a:r>
                <a:rPr lang="en-US" sz="1400" b="1" dirty="0" smtClean="0"/>
                <a:t>TOC</a:t>
              </a:r>
              <a:r>
                <a:rPr lang="ru-RU" sz="1400" b="1" dirty="0" smtClean="0"/>
                <a:t> дизайн</a:t>
              </a:r>
              <a:endParaRPr lang="en-US" sz="1400" b="1" dirty="0" smtClean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53748" y="3771377"/>
            <a:ext cx="2352688" cy="2466312"/>
            <a:chOff x="6562640" y="1311485"/>
            <a:chExt cx="2352688" cy="2466312"/>
          </a:xfrm>
        </p:grpSpPr>
        <p:pic>
          <p:nvPicPr>
            <p:cNvPr id="83" name="그림 32" descr="정면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6582140" y="1696536"/>
              <a:ext cx="2084430" cy="2081261"/>
            </a:xfrm>
            <a:prstGeom prst="rect">
              <a:avLst/>
            </a:prstGeom>
          </p:spPr>
        </p:pic>
        <p:sp>
          <p:nvSpPr>
            <p:cNvPr id="84" name="Oval 54"/>
            <p:cNvSpPr/>
            <p:nvPr/>
          </p:nvSpPr>
          <p:spPr>
            <a:xfrm>
              <a:off x="8119878" y="1556104"/>
              <a:ext cx="761476" cy="80128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5" name="그림 94" descr="연필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8558276" y="1791179"/>
              <a:ext cx="198953" cy="1030535"/>
            </a:xfrm>
            <a:prstGeom prst="rect">
              <a:avLst/>
            </a:prstGeom>
          </p:spPr>
        </p:pic>
        <p:cxnSp>
          <p:nvCxnSpPr>
            <p:cNvPr id="86" name="직선 연결선 72"/>
            <p:cNvCxnSpPr/>
            <p:nvPr/>
          </p:nvCxnSpPr>
          <p:spPr>
            <a:xfrm>
              <a:off x="6565507" y="1580431"/>
              <a:ext cx="150564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7" name="직선 연결선 74"/>
            <p:cNvCxnSpPr/>
            <p:nvPr/>
          </p:nvCxnSpPr>
          <p:spPr>
            <a:xfrm>
              <a:off x="8051575" y="1577949"/>
              <a:ext cx="179097" cy="11616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6562640" y="1311485"/>
              <a:ext cx="2352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Ультратонкая рамка экрана</a:t>
              </a:r>
              <a:endParaRPr lang="en-US" sz="1400" b="1" dirty="0" smtClean="0"/>
            </a:p>
          </p:txBody>
        </p:sp>
      </p:grpSp>
      <p:cxnSp>
        <p:nvCxnSpPr>
          <p:cNvPr id="98" name="Straight Connector 97"/>
          <p:cNvCxnSpPr/>
          <p:nvPr/>
        </p:nvCxnSpPr>
        <p:spPr>
          <a:xfrm rot="5400000">
            <a:off x="4398000" y="4120428"/>
            <a:ext cx="3366038" cy="2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82"/>
          <p:cNvCxnSpPr/>
          <p:nvPr/>
        </p:nvCxnSpPr>
        <p:spPr>
          <a:xfrm>
            <a:off x="6088046" y="1995802"/>
            <a:ext cx="2481073" cy="219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3" name="직선 연결선 85"/>
          <p:cNvCxnSpPr/>
          <p:nvPr/>
        </p:nvCxnSpPr>
        <p:spPr>
          <a:xfrm rot="16200000" flipH="1">
            <a:off x="5995849" y="2095101"/>
            <a:ext cx="592070" cy="39785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870121" y="1664698"/>
            <a:ext cx="293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Цветовые вариации корпуса</a:t>
            </a:r>
            <a:endParaRPr lang="en-US" sz="1400" b="1" dirty="0" smtClean="0"/>
          </a:p>
        </p:txBody>
      </p:sp>
      <p:sp>
        <p:nvSpPr>
          <p:cNvPr id="38" name="Oval 54"/>
          <p:cNvSpPr/>
          <p:nvPr/>
        </p:nvSpPr>
        <p:spPr>
          <a:xfrm>
            <a:off x="6438801" y="2546172"/>
            <a:ext cx="85441" cy="8435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26533" y="833929"/>
            <a:ext cx="8314266" cy="8001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ko-KR" sz="1400" b="1" dirty="0" smtClean="0">
                <a:solidFill>
                  <a:srgbClr val="0070C0"/>
                </a:solidFill>
                <a:cs typeface="Arial" pitchFamily="34" charset="0"/>
              </a:rPr>
              <a:t>Тонкие и изящные линии корпуса</a:t>
            </a:r>
            <a:r>
              <a:rPr lang="ru-RU" altLang="ko-KR" sz="1600" dirty="0" smtClean="0">
                <a:latin typeface="+mn-lt"/>
                <a:cs typeface="Calibri" pitchFamily="34" charset="0"/>
              </a:rPr>
              <a:t>, отделка с использованием новых материалов, </a:t>
            </a:r>
            <a:r>
              <a:rPr lang="en-US" altLang="ko-KR" sz="1600" dirty="0" smtClean="0">
                <a:latin typeface="+mn-lt"/>
                <a:cs typeface="Calibri" pitchFamily="34" charset="0"/>
              </a:rPr>
              <a:t>TOC</a:t>
            </a:r>
            <a:r>
              <a:rPr lang="ru-RU" altLang="ko-KR" sz="1600" dirty="0" smtClean="0">
                <a:latin typeface="+mn-lt"/>
                <a:cs typeface="Calibri" pitchFamily="34" charset="0"/>
              </a:rPr>
              <a:t> рамки экрана, черный и белый варианты корпуса, металлические детали корпуса.</a:t>
            </a:r>
            <a:endParaRPr lang="en-US" altLang="ko-KR" sz="1600" dirty="0" smtClean="0">
              <a:latin typeface="+mn-lt"/>
              <a:cs typeface="Calibri" pitchFamily="34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7934" y="917846"/>
            <a:ext cx="219862" cy="3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yasetskiy_v\Desktop\S27D590_004_R-Perspective-WW_Bla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05" y="1514803"/>
            <a:ext cx="2305918" cy="1537279"/>
          </a:xfrm>
          <a:prstGeom prst="rect">
            <a:avLst/>
          </a:prstGeom>
          <a:noFill/>
        </p:spPr>
      </p:pic>
      <p:pic>
        <p:nvPicPr>
          <p:cNvPr id="45" name="Picture 4" descr="D:\Work\PVI\2014\SD390\S27D390HS_003_R-Side-rectangle-stand_Black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37232" y="1909081"/>
            <a:ext cx="624837" cy="1405728"/>
          </a:xfrm>
          <a:prstGeom prst="rect">
            <a:avLst/>
          </a:prstGeom>
          <a:noFill/>
        </p:spPr>
      </p:pic>
      <p:pic>
        <p:nvPicPr>
          <p:cNvPr id="46" name="그림 21" descr="samsung 48086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E8E6EB"/>
              </a:clrFrom>
              <a:clrTo>
                <a:srgbClr val="E8E6E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95800" y="2005013"/>
            <a:ext cx="657225" cy="1263904"/>
          </a:xfrm>
          <a:prstGeom prst="rect">
            <a:avLst/>
          </a:prstGeom>
        </p:spPr>
      </p:pic>
      <p:pic>
        <p:nvPicPr>
          <p:cNvPr id="47" name="Picture 5" descr="D:\Work\PVI\2014\SD390\S27D390HS_002_Back-rectangle-stand_Black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048" y="3685385"/>
            <a:ext cx="2664296" cy="1944000"/>
          </a:xfrm>
          <a:prstGeom prst="rect">
            <a:avLst/>
          </a:prstGeom>
          <a:noFill/>
        </p:spPr>
      </p:pic>
      <p:pic>
        <p:nvPicPr>
          <p:cNvPr id="35" name="Picture 3" descr="D:\Work\PVI\2014\SD390\S27D390HS_004_R-Perspective-rectangle-stand_Black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7563" y="4054462"/>
            <a:ext cx="1967593" cy="1784363"/>
          </a:xfrm>
          <a:prstGeom prst="rect">
            <a:avLst/>
          </a:prstGeom>
          <a:noFill/>
        </p:spPr>
      </p:pic>
      <p:pic>
        <p:nvPicPr>
          <p:cNvPr id="37" name="그림 51" descr="Untitled-2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539592" y="2133305"/>
            <a:ext cx="2068658" cy="1876720"/>
          </a:xfrm>
          <a:prstGeom prst="rect">
            <a:avLst/>
          </a:prstGeom>
        </p:spPr>
      </p:pic>
      <p:sp>
        <p:nvSpPr>
          <p:cNvPr id="43" name="Title 3"/>
          <p:cNvSpPr txBox="1">
            <a:spLocks/>
          </p:cNvSpPr>
          <p:nvPr/>
        </p:nvSpPr>
        <p:spPr>
          <a:xfrm>
            <a:off x="775607" y="81644"/>
            <a:ext cx="8229600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latin typeface="+mj-lt"/>
                <a:ea typeface="+mj-ea"/>
                <a:cs typeface="+mj-cs"/>
              </a:rPr>
              <a:t>Новый дизайн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작업\삼성전자 2012전략\PNG\5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0"/>
            <a:ext cx="9144001" cy="2914650"/>
          </a:xfrm>
          <a:prstGeom prst="rect">
            <a:avLst/>
          </a:prstGeom>
          <a:noFill/>
        </p:spPr>
      </p:pic>
      <p:pic>
        <p:nvPicPr>
          <p:cNvPr id="6" name="Picture 2" descr="D:\작업\삼성전자 2012전략\PNG\5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3943350"/>
            <a:ext cx="9144001" cy="2914650"/>
          </a:xfrm>
          <a:prstGeom prst="rect">
            <a:avLst/>
          </a:prstGeom>
          <a:noFill/>
        </p:spPr>
      </p:pic>
      <p:pic>
        <p:nvPicPr>
          <p:cNvPr id="5" name="Picture 2" descr="C:\Users\SEC\Desktop\동고비\3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52424" y="1283445"/>
            <a:ext cx="5378521" cy="333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5" name="TextBox 24"/>
          <p:cNvSpPr txBox="1"/>
          <p:nvPr/>
        </p:nvSpPr>
        <p:spPr>
          <a:xfrm>
            <a:off x="476250" y="4889059"/>
            <a:ext cx="8224157" cy="840230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>
              <a:lnSpc>
                <a:spcPct val="90000"/>
              </a:lnSpc>
            </a:pPr>
            <a:r>
              <a:rPr lang="ru-RU" altLang="ko-KR" sz="5400" b="1" dirty="0" smtClean="0">
                <a:solidFill>
                  <a:prstClr val="black"/>
                </a:solidFill>
                <a:latin typeface="+mn-lt"/>
              </a:rPr>
              <a:t>Модельный ряд </a:t>
            </a:r>
            <a:r>
              <a:rPr lang="en-US" altLang="ko-KR" sz="5400" b="1" dirty="0" smtClean="0">
                <a:solidFill>
                  <a:prstClr val="black"/>
                </a:solidFill>
                <a:latin typeface="+mn-lt"/>
              </a:rPr>
              <a:t> 201</a:t>
            </a:r>
            <a:r>
              <a:rPr lang="ru-RU" altLang="ko-KR" sz="5400" b="1" dirty="0" smtClean="0">
                <a:solidFill>
                  <a:prstClr val="black"/>
                </a:solidFill>
                <a:latin typeface="+mn-lt"/>
              </a:rPr>
              <a:t>4</a:t>
            </a:r>
            <a:endParaRPr lang="en-US" altLang="ko-KR" sz="5400" b="1" dirty="0" smtClean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triped Right Arrow 53"/>
          <p:cNvSpPr/>
          <p:nvPr/>
        </p:nvSpPr>
        <p:spPr>
          <a:xfrm>
            <a:off x="3895725" y="1511664"/>
            <a:ext cx="5124450" cy="355236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altLang="ko-KR" sz="1200" b="1">
              <a:solidFill>
                <a:srgbClr val="000000"/>
              </a:solidFill>
            </a:endParaRPr>
          </a:p>
        </p:txBody>
      </p:sp>
      <p:sp>
        <p:nvSpPr>
          <p:cNvPr id="56" name="Striped Right Arrow 55"/>
          <p:cNvSpPr/>
          <p:nvPr/>
        </p:nvSpPr>
        <p:spPr>
          <a:xfrm>
            <a:off x="596900" y="3626864"/>
            <a:ext cx="6261100" cy="360936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Striped Right Arrow 57"/>
          <p:cNvSpPr/>
          <p:nvPr/>
        </p:nvSpPr>
        <p:spPr>
          <a:xfrm>
            <a:off x="734172" y="5123584"/>
            <a:ext cx="1980453" cy="272516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Striped Right Arrow 58"/>
          <p:cNvSpPr/>
          <p:nvPr/>
        </p:nvSpPr>
        <p:spPr>
          <a:xfrm>
            <a:off x="682875" y="5794455"/>
            <a:ext cx="2050800" cy="272516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Rectangle 106"/>
          <p:cNvSpPr/>
          <p:nvPr/>
        </p:nvSpPr>
        <p:spPr>
          <a:xfrm>
            <a:off x="2095501" y="797084"/>
            <a:ext cx="6961256" cy="365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2014</a:t>
            </a:r>
            <a:endParaRPr lang="ru-RU" dirty="0"/>
          </a:p>
        </p:txBody>
      </p:sp>
      <p:sp>
        <p:nvSpPr>
          <p:cNvPr id="211" name="Striped Right Arrow 210"/>
          <p:cNvSpPr/>
          <p:nvPr/>
        </p:nvSpPr>
        <p:spPr>
          <a:xfrm>
            <a:off x="724620" y="1519829"/>
            <a:ext cx="2971080" cy="268295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모서리가 둥근 직사각형 189"/>
          <p:cNvSpPr/>
          <p:nvPr/>
        </p:nvSpPr>
        <p:spPr>
          <a:xfrm>
            <a:off x="139054" y="1462630"/>
            <a:ext cx="748025" cy="38545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rgbClr val="000000"/>
                </a:solidFill>
              </a:rPr>
              <a:t>SB970/971</a:t>
            </a:r>
            <a:endParaRPr lang="ko-KR" altLang="en-US" sz="1200" b="1" dirty="0">
              <a:solidFill>
                <a:srgbClr val="000000"/>
              </a:solidFill>
            </a:endParaRPr>
          </a:p>
        </p:txBody>
      </p:sp>
      <p:sp>
        <p:nvSpPr>
          <p:cNvPr id="96" name="Title 95"/>
          <p:cNvSpPr>
            <a:spLocks noGrp="1"/>
          </p:cNvSpPr>
          <p:nvPr>
            <p:ph type="title" idx="4294967295"/>
          </p:nvPr>
        </p:nvSpPr>
        <p:spPr>
          <a:xfrm>
            <a:off x="767443" y="115434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ko-KR" sz="2800" b="1" dirty="0" smtClean="0">
                <a:solidFill>
                  <a:schemeClr val="tx1"/>
                </a:solidFill>
              </a:rPr>
              <a:t>Модельный ряд мониторов Samsung (B2C)</a:t>
            </a:r>
            <a:endParaRPr lang="en-US" altLang="ko-KR" sz="2800" b="1" dirty="0">
              <a:solidFill>
                <a:schemeClr val="tx1"/>
              </a:solidFill>
            </a:endParaRPr>
          </a:p>
        </p:txBody>
      </p:sp>
      <p:sp>
        <p:nvSpPr>
          <p:cNvPr id="50" name="모서리가 둥근 직사각형 139"/>
          <p:cNvSpPr/>
          <p:nvPr/>
        </p:nvSpPr>
        <p:spPr>
          <a:xfrm>
            <a:off x="119098" y="3620851"/>
            <a:ext cx="748025" cy="38715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rgbClr val="000000"/>
                </a:solidFill>
              </a:rPr>
              <a:t>S</a:t>
            </a:r>
            <a:r>
              <a:rPr lang="ru-RU" altLang="ko-KR" sz="1200" b="1" dirty="0" smtClean="0">
                <a:solidFill>
                  <a:srgbClr val="000000"/>
                </a:solidFill>
              </a:rPr>
              <a:t>С</a:t>
            </a:r>
            <a:r>
              <a:rPr lang="en-US" altLang="ko-KR" sz="1200" b="1" dirty="0" smtClean="0">
                <a:solidFill>
                  <a:srgbClr val="000000"/>
                </a:solidFill>
              </a:rPr>
              <a:t>570</a:t>
            </a:r>
            <a:endParaRPr lang="ko-KR" altLang="en-US" sz="1200" b="1" dirty="0">
              <a:solidFill>
                <a:srgbClr val="000000"/>
              </a:solidFill>
            </a:endParaRPr>
          </a:p>
        </p:txBody>
      </p:sp>
      <p:sp>
        <p:nvSpPr>
          <p:cNvPr id="52" name="모서리가 둥근 직사각형 139"/>
          <p:cNvSpPr/>
          <p:nvPr/>
        </p:nvSpPr>
        <p:spPr>
          <a:xfrm>
            <a:off x="139054" y="5059782"/>
            <a:ext cx="748025" cy="38715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rgbClr val="000000"/>
                </a:solidFill>
              </a:rPr>
              <a:t>SC350</a:t>
            </a:r>
            <a:endParaRPr lang="ko-KR" altLang="en-US" sz="1200" b="1" dirty="0">
              <a:solidFill>
                <a:srgbClr val="000000"/>
              </a:solidFill>
            </a:endParaRPr>
          </a:p>
        </p:txBody>
      </p:sp>
      <p:sp>
        <p:nvSpPr>
          <p:cNvPr id="53" name="모서리가 둥근 직사각형 139"/>
          <p:cNvSpPr/>
          <p:nvPr/>
        </p:nvSpPr>
        <p:spPr>
          <a:xfrm>
            <a:off x="139054" y="5746689"/>
            <a:ext cx="748025" cy="38715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rgbClr val="000000"/>
                </a:solidFill>
              </a:rPr>
              <a:t>SC300</a:t>
            </a:r>
            <a:endParaRPr lang="ko-KR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64" name="그림 12" descr="6-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47859" y="3539609"/>
            <a:ext cx="791238" cy="653764"/>
          </a:xfrm>
          <a:prstGeom prst="rect">
            <a:avLst/>
          </a:prstGeom>
        </p:spPr>
      </p:pic>
      <p:pic>
        <p:nvPicPr>
          <p:cNvPr id="70" name="그림 22" descr="6-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7444" y="4975815"/>
            <a:ext cx="793086" cy="652578"/>
          </a:xfrm>
          <a:prstGeom prst="rect">
            <a:avLst/>
          </a:prstGeom>
        </p:spPr>
      </p:pic>
      <p:pic>
        <p:nvPicPr>
          <p:cNvPr id="75" name="Picture 2" descr="D:\작업\모니터\기타작업\shop display\350\330-350정면.pn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15498" y="5615668"/>
            <a:ext cx="836978" cy="597602"/>
          </a:xfrm>
          <a:prstGeom prst="rect">
            <a:avLst/>
          </a:prstGeom>
          <a:noFill/>
        </p:spPr>
      </p:pic>
      <p:pic>
        <p:nvPicPr>
          <p:cNvPr id="32770" name="Picture 2" descr="http://mdata.yandex.net/i?path=b0520210759_img_id415585307899263765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1222" y="1218618"/>
            <a:ext cx="765531" cy="692328"/>
          </a:xfrm>
          <a:prstGeom prst="rect">
            <a:avLst/>
          </a:prstGeom>
          <a:noFill/>
        </p:spPr>
      </p:pic>
      <p:sp>
        <p:nvSpPr>
          <p:cNvPr id="42" name="Striped Right Arrow 41"/>
          <p:cNvSpPr/>
          <p:nvPr/>
        </p:nvSpPr>
        <p:spPr>
          <a:xfrm>
            <a:off x="2895600" y="2241151"/>
            <a:ext cx="6151296" cy="288032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모서리가 둥근 직사각형 189"/>
          <p:cNvSpPr/>
          <p:nvPr/>
        </p:nvSpPr>
        <p:spPr>
          <a:xfrm>
            <a:off x="2379698" y="2195987"/>
            <a:ext cx="748025" cy="3854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rgbClr val="000000"/>
                </a:solidFill>
              </a:rPr>
              <a:t>UD590</a:t>
            </a:r>
            <a:endParaRPr lang="ko-KR" altLang="en-US" sz="1200" b="1" dirty="0">
              <a:solidFill>
                <a:srgbClr val="00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830225" y="2090980"/>
            <a:ext cx="3005988" cy="5455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Разрешение экрана</a:t>
            </a:r>
            <a:r>
              <a:rPr lang="en-US" sz="1000" dirty="0" smtClean="0">
                <a:solidFill>
                  <a:schemeClr val="tx1"/>
                </a:solidFill>
              </a:rPr>
              <a:t>: </a:t>
            </a:r>
            <a:r>
              <a:rPr lang="en-US" sz="1000" b="1" dirty="0" smtClean="0">
                <a:solidFill>
                  <a:schemeClr val="tx1"/>
                </a:solidFill>
              </a:rPr>
              <a:t>3840x2160 (UHD</a:t>
            </a:r>
            <a:r>
              <a:rPr lang="en-US" sz="1000" dirty="0" smtClean="0">
                <a:solidFill>
                  <a:schemeClr val="tx1"/>
                </a:solidFill>
              </a:rPr>
              <a:t>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Время отклика</a:t>
            </a:r>
            <a:r>
              <a:rPr lang="en-US" sz="1000" dirty="0" smtClean="0">
                <a:solidFill>
                  <a:schemeClr val="tx1"/>
                </a:solidFill>
              </a:rPr>
              <a:t>: 1 </a:t>
            </a:r>
            <a:r>
              <a:rPr lang="ru-RU" sz="1000" dirty="0" smtClean="0">
                <a:solidFill>
                  <a:schemeClr val="tx1"/>
                </a:solidFill>
              </a:rPr>
              <a:t>мс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Функции</a:t>
            </a:r>
            <a:r>
              <a:rPr lang="en-US" sz="1000" dirty="0" smtClean="0">
                <a:solidFill>
                  <a:schemeClr val="tx1"/>
                </a:solidFill>
              </a:rPr>
              <a:t>: PIP/PBP</a:t>
            </a:r>
          </a:p>
        </p:txBody>
      </p:sp>
      <p:sp>
        <p:nvSpPr>
          <p:cNvPr id="45" name="Oval 327"/>
          <p:cNvSpPr>
            <a:spLocks noChangeArrowheads="1"/>
          </p:cNvSpPr>
          <p:nvPr/>
        </p:nvSpPr>
        <p:spPr bwMode="auto">
          <a:xfrm>
            <a:off x="8401091" y="2197310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2</a:t>
            </a:r>
            <a:r>
              <a:rPr lang="ru-RU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8</a:t>
            </a:r>
            <a:endParaRPr lang="en-US" altLang="ko-KR" sz="1050" b="1" dirty="0">
              <a:solidFill>
                <a:srgbClr val="164194"/>
              </a:solidFill>
              <a:latin typeface="Trebuchet MS" pitchFamily="34" charset="0"/>
            </a:endParaRPr>
          </a:p>
        </p:txBody>
      </p:sp>
      <p:sp>
        <p:nvSpPr>
          <p:cNvPr id="47" name="Striped Right Arrow 46"/>
          <p:cNvSpPr/>
          <p:nvPr/>
        </p:nvSpPr>
        <p:spPr>
          <a:xfrm>
            <a:off x="3413898" y="2913848"/>
            <a:ext cx="5632998" cy="288032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모서리가 둥근 직사각형 139"/>
          <p:cNvSpPr/>
          <p:nvPr/>
        </p:nvSpPr>
        <p:spPr>
          <a:xfrm>
            <a:off x="2782923" y="2869735"/>
            <a:ext cx="748025" cy="3871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rgbClr val="000000"/>
                </a:solidFill>
              </a:rPr>
              <a:t>SD590</a:t>
            </a:r>
            <a:endParaRPr lang="ko-KR" altLang="en-US" sz="1200" b="1" dirty="0">
              <a:solidFill>
                <a:srgbClr val="000000"/>
              </a:solidFill>
            </a:endParaRPr>
          </a:p>
        </p:txBody>
      </p:sp>
      <p:sp>
        <p:nvSpPr>
          <p:cNvPr id="83" name="Oval 327"/>
          <p:cNvSpPr>
            <a:spLocks noChangeArrowheads="1"/>
          </p:cNvSpPr>
          <p:nvPr/>
        </p:nvSpPr>
        <p:spPr bwMode="auto">
          <a:xfrm>
            <a:off x="8104902" y="2882903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ru-RU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23.6</a:t>
            </a:r>
            <a:endParaRPr lang="en-US" altLang="ko-KR" sz="1050" b="1" dirty="0">
              <a:solidFill>
                <a:srgbClr val="164194"/>
              </a:solidFill>
              <a:latin typeface="Trebuchet MS" pitchFamily="34" charset="0"/>
            </a:endParaRPr>
          </a:p>
        </p:txBody>
      </p:sp>
      <p:sp>
        <p:nvSpPr>
          <p:cNvPr id="85" name="Oval 327"/>
          <p:cNvSpPr>
            <a:spLocks noChangeArrowheads="1"/>
          </p:cNvSpPr>
          <p:nvPr/>
        </p:nvSpPr>
        <p:spPr bwMode="auto">
          <a:xfrm>
            <a:off x="8474334" y="2891010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ru-RU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27</a:t>
            </a:r>
            <a:endParaRPr lang="en-US" altLang="ko-KR" sz="1050" b="1" dirty="0">
              <a:solidFill>
                <a:srgbClr val="164194"/>
              </a:solidFill>
              <a:latin typeface="Trebuchet MS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830224" y="2784371"/>
            <a:ext cx="2999801" cy="5455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Ультратонкая рамка экрана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Широкие углы обзора (178/178)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Режим </a:t>
            </a:r>
            <a:r>
              <a:rPr lang="en-US" sz="1000" dirty="0" smtClean="0">
                <a:solidFill>
                  <a:schemeClr val="tx1"/>
                </a:solidFill>
              </a:rPr>
              <a:t>Game Mode</a:t>
            </a:r>
          </a:p>
        </p:txBody>
      </p:sp>
      <p:sp>
        <p:nvSpPr>
          <p:cNvPr id="89" name="Striped Right Arrow 88"/>
          <p:cNvSpPr/>
          <p:nvPr/>
        </p:nvSpPr>
        <p:spPr>
          <a:xfrm>
            <a:off x="3369379" y="5126692"/>
            <a:ext cx="5677517" cy="288032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Striped Right Arrow 89"/>
          <p:cNvSpPr/>
          <p:nvPr/>
        </p:nvSpPr>
        <p:spPr>
          <a:xfrm>
            <a:off x="3318082" y="5791734"/>
            <a:ext cx="5728814" cy="288032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모서리가 둥근 직사각형 139"/>
          <p:cNvSpPr/>
          <p:nvPr/>
        </p:nvSpPr>
        <p:spPr>
          <a:xfrm>
            <a:off x="2782923" y="5062890"/>
            <a:ext cx="778068" cy="3871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rgbClr val="000000"/>
                </a:solidFill>
              </a:rPr>
              <a:t>SD390</a:t>
            </a:r>
            <a:endParaRPr lang="ko-KR" altLang="en-US" sz="1200" b="1" dirty="0">
              <a:solidFill>
                <a:srgbClr val="000000"/>
              </a:solidFill>
            </a:endParaRPr>
          </a:p>
        </p:txBody>
      </p:sp>
      <p:sp>
        <p:nvSpPr>
          <p:cNvPr id="92" name="모서리가 둥근 직사각형 139"/>
          <p:cNvSpPr/>
          <p:nvPr/>
        </p:nvSpPr>
        <p:spPr>
          <a:xfrm>
            <a:off x="2782923" y="5743968"/>
            <a:ext cx="761739" cy="3871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rgbClr val="000000"/>
                </a:solidFill>
              </a:rPr>
              <a:t>SD300</a:t>
            </a:r>
            <a:endParaRPr lang="ko-KR" altLang="en-US" sz="1200" b="1" dirty="0">
              <a:solidFill>
                <a:srgbClr val="000000"/>
              </a:solidFill>
            </a:endParaRPr>
          </a:p>
        </p:txBody>
      </p:sp>
      <p:sp>
        <p:nvSpPr>
          <p:cNvPr id="95" name="Oval 326"/>
          <p:cNvSpPr>
            <a:spLocks noChangeArrowheads="1"/>
          </p:cNvSpPr>
          <p:nvPr/>
        </p:nvSpPr>
        <p:spPr bwMode="auto">
          <a:xfrm>
            <a:off x="8149151" y="5184797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23</a:t>
            </a:r>
            <a:r>
              <a:rPr lang="ru-RU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.6</a:t>
            </a:r>
            <a:endParaRPr lang="en-US" altLang="ko-KR" sz="1050" b="1" dirty="0">
              <a:solidFill>
                <a:srgbClr val="164194"/>
              </a:solidFill>
              <a:latin typeface="Trebuchet MS" pitchFamily="34" charset="0"/>
            </a:endParaRPr>
          </a:p>
        </p:txBody>
      </p:sp>
      <p:sp>
        <p:nvSpPr>
          <p:cNvPr id="97" name="Oval 326"/>
          <p:cNvSpPr>
            <a:spLocks noChangeArrowheads="1"/>
          </p:cNvSpPr>
          <p:nvPr/>
        </p:nvSpPr>
        <p:spPr bwMode="auto">
          <a:xfrm>
            <a:off x="8496867" y="5193877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2</a:t>
            </a:r>
            <a:r>
              <a:rPr lang="ru-RU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7</a:t>
            </a:r>
            <a:endParaRPr lang="en-US" altLang="ko-KR" sz="1050" b="1" dirty="0">
              <a:solidFill>
                <a:srgbClr val="164194"/>
              </a:solidFill>
              <a:latin typeface="Trebuchet MS" pitchFamily="34" charset="0"/>
            </a:endParaRPr>
          </a:p>
        </p:txBody>
      </p:sp>
      <p:pic>
        <p:nvPicPr>
          <p:cNvPr id="98" name="Picture 2" descr="D:\작업\모니터\기타작업\shop display\350\330-350정면.pn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976375" y="5660409"/>
            <a:ext cx="804807" cy="574632"/>
          </a:xfrm>
          <a:prstGeom prst="rect">
            <a:avLst/>
          </a:prstGeom>
          <a:noFill/>
        </p:spPr>
      </p:pic>
      <p:sp>
        <p:nvSpPr>
          <p:cNvPr id="99" name="Oval 325"/>
          <p:cNvSpPr>
            <a:spLocks noChangeArrowheads="1"/>
          </p:cNvSpPr>
          <p:nvPr/>
        </p:nvSpPr>
        <p:spPr bwMode="auto">
          <a:xfrm>
            <a:off x="7871575" y="5614582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18.5</a:t>
            </a:r>
            <a:endParaRPr lang="en-US" altLang="ko-KR" sz="1050" b="1" dirty="0">
              <a:solidFill>
                <a:srgbClr val="164194"/>
              </a:solidFill>
              <a:latin typeface="Trebuchet MS" pitchFamily="34" charset="0"/>
            </a:endParaRPr>
          </a:p>
        </p:txBody>
      </p:sp>
      <p:sp>
        <p:nvSpPr>
          <p:cNvPr id="100" name="Oval 325"/>
          <p:cNvSpPr>
            <a:spLocks noChangeArrowheads="1"/>
          </p:cNvSpPr>
          <p:nvPr/>
        </p:nvSpPr>
        <p:spPr bwMode="auto">
          <a:xfrm>
            <a:off x="8202215" y="5614582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1</a:t>
            </a:r>
            <a:r>
              <a:rPr lang="ru-RU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9</a:t>
            </a:r>
            <a:r>
              <a:rPr lang="en-US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.5</a:t>
            </a:r>
            <a:endParaRPr lang="en-US" altLang="ko-KR" sz="1050" b="1" dirty="0">
              <a:solidFill>
                <a:srgbClr val="164194"/>
              </a:solidFill>
              <a:latin typeface="Trebuchet MS" pitchFamily="34" charset="0"/>
            </a:endParaRPr>
          </a:p>
        </p:txBody>
      </p:sp>
      <p:sp>
        <p:nvSpPr>
          <p:cNvPr id="101" name="Oval 325"/>
          <p:cNvSpPr>
            <a:spLocks noChangeArrowheads="1"/>
          </p:cNvSpPr>
          <p:nvPr/>
        </p:nvSpPr>
        <p:spPr bwMode="auto">
          <a:xfrm>
            <a:off x="8518937" y="5598445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ru-RU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21</a:t>
            </a:r>
            <a:r>
              <a:rPr lang="en-US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.5</a:t>
            </a:r>
            <a:endParaRPr lang="en-US" altLang="ko-KR" sz="1050" b="1" dirty="0">
              <a:solidFill>
                <a:srgbClr val="164194"/>
              </a:solidFill>
              <a:latin typeface="Trebuchet MS" pitchFamily="34" charset="0"/>
            </a:endParaRPr>
          </a:p>
        </p:txBody>
      </p:sp>
      <p:sp>
        <p:nvSpPr>
          <p:cNvPr id="102" name="Oval 326"/>
          <p:cNvSpPr>
            <a:spLocks noChangeArrowheads="1"/>
          </p:cNvSpPr>
          <p:nvPr/>
        </p:nvSpPr>
        <p:spPr bwMode="auto">
          <a:xfrm>
            <a:off x="8034400" y="5896327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23</a:t>
            </a:r>
            <a:r>
              <a:rPr lang="ru-RU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.6</a:t>
            </a:r>
            <a:endParaRPr lang="en-US" altLang="ko-KR" sz="1050" b="1" dirty="0">
              <a:solidFill>
                <a:srgbClr val="164194"/>
              </a:solidFill>
              <a:latin typeface="Trebuchet MS" pitchFamily="34" charset="0"/>
            </a:endParaRPr>
          </a:p>
        </p:txBody>
      </p:sp>
      <p:sp>
        <p:nvSpPr>
          <p:cNvPr id="103" name="Oval 327"/>
          <p:cNvSpPr>
            <a:spLocks noChangeArrowheads="1"/>
          </p:cNvSpPr>
          <p:nvPr/>
        </p:nvSpPr>
        <p:spPr bwMode="auto">
          <a:xfrm>
            <a:off x="8397670" y="5900331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24</a:t>
            </a:r>
            <a:endParaRPr lang="en-US" altLang="ko-KR" sz="1050" b="1" dirty="0">
              <a:solidFill>
                <a:srgbClr val="164194"/>
              </a:solidFill>
              <a:latin typeface="Trebuchet MS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5002555" y="5654040"/>
            <a:ext cx="279842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Черный глянцевый корпус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Функция </a:t>
            </a:r>
            <a:r>
              <a:rPr lang="en-US" sz="1000" dirty="0" smtClean="0">
                <a:solidFill>
                  <a:schemeClr val="tx1"/>
                </a:solidFill>
              </a:rPr>
              <a:t>Magic Upscale</a:t>
            </a:r>
            <a:endParaRPr lang="ru-RU" sz="1000" dirty="0" smtClean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Режим </a:t>
            </a:r>
            <a:r>
              <a:rPr lang="en-US" sz="1000" dirty="0" smtClean="0">
                <a:solidFill>
                  <a:schemeClr val="tx1"/>
                </a:solidFill>
              </a:rPr>
              <a:t>Game Mode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106" name="Oval 325"/>
          <p:cNvSpPr>
            <a:spLocks noChangeArrowheads="1"/>
          </p:cNvSpPr>
          <p:nvPr/>
        </p:nvSpPr>
        <p:spPr bwMode="auto">
          <a:xfrm>
            <a:off x="8322083" y="4894175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ru-RU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21</a:t>
            </a:r>
            <a:r>
              <a:rPr lang="en-US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.5</a:t>
            </a:r>
            <a:endParaRPr lang="en-US" altLang="ko-KR" sz="1050" b="1" dirty="0">
              <a:solidFill>
                <a:srgbClr val="164194"/>
              </a:solidFill>
              <a:latin typeface="Trebuchet MS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002555" y="5003800"/>
            <a:ext cx="2776880" cy="482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Дизайн </a:t>
            </a:r>
            <a:r>
              <a:rPr lang="en-US" sz="1000" dirty="0" smtClean="0">
                <a:solidFill>
                  <a:schemeClr val="tx1"/>
                </a:solidFill>
              </a:rPr>
              <a:t>TOC</a:t>
            </a:r>
            <a:r>
              <a:rPr lang="ru-RU" sz="1000" dirty="0" smtClean="0">
                <a:solidFill>
                  <a:schemeClr val="tx1"/>
                </a:solidFill>
              </a:rPr>
              <a:t>. Черный.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Широкие углы обзора (178/178)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Режим </a:t>
            </a:r>
            <a:r>
              <a:rPr lang="en-US" sz="1000" dirty="0" smtClean="0">
                <a:solidFill>
                  <a:schemeClr val="tx1"/>
                </a:solidFill>
              </a:rPr>
              <a:t>Game Mode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0026" y="797084"/>
            <a:ext cx="1907460" cy="3657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dirty="0" smtClean="0">
                <a:solidFill>
                  <a:schemeClr val="dk1"/>
                </a:solidFill>
              </a:rPr>
              <a:t>201</a:t>
            </a:r>
            <a:r>
              <a:rPr lang="ru-RU" altLang="ko-KR" dirty="0" smtClean="0">
                <a:solidFill>
                  <a:schemeClr val="dk1"/>
                </a:solidFill>
              </a:rPr>
              <a:t>3</a:t>
            </a:r>
          </a:p>
        </p:txBody>
      </p:sp>
      <p:sp>
        <p:nvSpPr>
          <p:cNvPr id="63" name="모서리가 둥근 직사각형 139"/>
          <p:cNvSpPr/>
          <p:nvPr/>
        </p:nvSpPr>
        <p:spPr>
          <a:xfrm>
            <a:off x="3795748" y="1462630"/>
            <a:ext cx="748025" cy="3871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accent6">
                    <a:lumMod val="50000"/>
                  </a:schemeClr>
                </a:solidFill>
              </a:rPr>
              <a:t>UD970</a:t>
            </a:r>
          </a:p>
        </p:txBody>
      </p:sp>
      <p:pic>
        <p:nvPicPr>
          <p:cNvPr id="65" name="Picture 3" descr="D:\Work\PVI\2014\SD390\S27D390HS_004_R-Perspective-rectangle-stand_Black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5219" y="4923204"/>
            <a:ext cx="690690" cy="626370"/>
          </a:xfrm>
          <a:prstGeom prst="rect">
            <a:avLst/>
          </a:prstGeom>
          <a:noFill/>
        </p:spPr>
      </p:pic>
      <p:pic>
        <p:nvPicPr>
          <p:cNvPr id="71" name="Picture 2" descr="C:\Users\pyasetskiy_v\Desktop\S27D590_004_R-Perspective-WW_Black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8532" y="2036880"/>
            <a:ext cx="1053193" cy="702129"/>
          </a:xfrm>
          <a:prstGeom prst="rect">
            <a:avLst/>
          </a:prstGeom>
          <a:noFill/>
        </p:spPr>
      </p:pic>
      <p:pic>
        <p:nvPicPr>
          <p:cNvPr id="77" name="Picture 2" descr="C:\Users\pyasetskiy_v\Desktop\S27D590_004_R-Perspective-WW_Black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8532" y="2713140"/>
            <a:ext cx="1053193" cy="702129"/>
          </a:xfrm>
          <a:prstGeom prst="rect">
            <a:avLst/>
          </a:prstGeom>
          <a:noFill/>
        </p:spPr>
      </p:pic>
      <p:sp>
        <p:nvSpPr>
          <p:cNvPr id="61" name="Oval 326"/>
          <p:cNvSpPr>
            <a:spLocks noChangeArrowheads="1"/>
          </p:cNvSpPr>
          <p:nvPr/>
        </p:nvSpPr>
        <p:spPr bwMode="auto">
          <a:xfrm>
            <a:off x="6076882" y="3610835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23</a:t>
            </a:r>
            <a:endParaRPr lang="en-US" altLang="ko-KR" sz="1050" b="1" dirty="0">
              <a:solidFill>
                <a:srgbClr val="164194"/>
              </a:solidFill>
              <a:latin typeface="Trebuchet MS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883825" y="3566160"/>
            <a:ext cx="2954875" cy="4191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Широкие углы обзора (178/178)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Функция </a:t>
            </a:r>
            <a:r>
              <a:rPr lang="en-US" sz="1000" dirty="0" smtClean="0">
                <a:solidFill>
                  <a:schemeClr val="tx1"/>
                </a:solidFill>
              </a:rPr>
              <a:t>Magic Upscale</a:t>
            </a:r>
          </a:p>
        </p:txBody>
      </p:sp>
      <p:sp>
        <p:nvSpPr>
          <p:cNvPr id="67" name="Striped Right Arrow 66"/>
          <p:cNvSpPr/>
          <p:nvPr/>
        </p:nvSpPr>
        <p:spPr>
          <a:xfrm>
            <a:off x="3573780" y="4303651"/>
            <a:ext cx="5481732" cy="288032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모서리가 둥근 직사각형 139"/>
          <p:cNvSpPr/>
          <p:nvPr/>
        </p:nvSpPr>
        <p:spPr>
          <a:xfrm>
            <a:off x="3448129" y="4239849"/>
            <a:ext cx="778068" cy="3871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rgbClr val="000000"/>
                </a:solidFill>
              </a:rPr>
              <a:t>SD391</a:t>
            </a:r>
            <a:endParaRPr lang="ko-KR" altLang="en-US" sz="1200" b="1" dirty="0">
              <a:solidFill>
                <a:srgbClr val="000000"/>
              </a:solidFill>
            </a:endParaRPr>
          </a:p>
        </p:txBody>
      </p:sp>
      <p:sp>
        <p:nvSpPr>
          <p:cNvPr id="69" name="Oval 326"/>
          <p:cNvSpPr>
            <a:spLocks noChangeArrowheads="1"/>
          </p:cNvSpPr>
          <p:nvPr/>
        </p:nvSpPr>
        <p:spPr bwMode="auto">
          <a:xfrm>
            <a:off x="8354617" y="4261746"/>
            <a:ext cx="342000" cy="34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23</a:t>
            </a:r>
            <a:r>
              <a:rPr lang="ru-RU" altLang="ko-KR" sz="1050" b="1" dirty="0" smtClean="0">
                <a:solidFill>
                  <a:srgbClr val="164194"/>
                </a:solidFill>
                <a:latin typeface="Trebuchet MS" pitchFamily="34" charset="0"/>
              </a:rPr>
              <a:t>.6</a:t>
            </a:r>
            <a:endParaRPr lang="en-US" altLang="ko-KR" sz="1050" b="1" dirty="0">
              <a:solidFill>
                <a:srgbClr val="164194"/>
              </a:solidFill>
              <a:latin typeface="Trebuchet MS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417821" y="4206240"/>
            <a:ext cx="2361614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Дизайн </a:t>
            </a:r>
            <a:r>
              <a:rPr lang="en-US" sz="1000" dirty="0" smtClean="0">
                <a:solidFill>
                  <a:schemeClr val="tx1"/>
                </a:solidFill>
              </a:rPr>
              <a:t>TOC</a:t>
            </a:r>
            <a:r>
              <a:rPr lang="ru-RU" sz="1000" dirty="0" smtClean="0">
                <a:solidFill>
                  <a:schemeClr val="tx1"/>
                </a:solidFill>
              </a:rPr>
              <a:t>. Белый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Широкие углы обзора (178/178)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Режим </a:t>
            </a:r>
            <a:r>
              <a:rPr lang="en-US" sz="1000" dirty="0" smtClean="0">
                <a:solidFill>
                  <a:schemeClr val="tx1"/>
                </a:solidFill>
              </a:rPr>
              <a:t>Game Mode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pic>
        <p:nvPicPr>
          <p:cNvPr id="79" name="Picture 2" descr="D:\Work\PVI\2014\SD360\SD360_004_R-Perspective-WW_White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45017" y="4176861"/>
            <a:ext cx="686175" cy="626400"/>
          </a:xfrm>
          <a:prstGeom prst="rect">
            <a:avLst/>
          </a:prstGeom>
          <a:noFill/>
        </p:spPr>
      </p:pic>
      <p:sp>
        <p:nvSpPr>
          <p:cNvPr id="81" name="Rounded Rectangle 80"/>
          <p:cNvSpPr/>
          <p:nvPr/>
        </p:nvSpPr>
        <p:spPr>
          <a:xfrm>
            <a:off x="5198525" y="1335315"/>
            <a:ext cx="3018375" cy="595086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Разрешение экрана</a:t>
            </a:r>
            <a:r>
              <a:rPr lang="en-US" sz="1000" dirty="0" smtClean="0">
                <a:solidFill>
                  <a:schemeClr val="tx1"/>
                </a:solidFill>
              </a:rPr>
              <a:t>: </a:t>
            </a:r>
            <a:r>
              <a:rPr lang="en-US" sz="1000" b="1" dirty="0" smtClean="0">
                <a:solidFill>
                  <a:schemeClr val="tx1"/>
                </a:solidFill>
              </a:rPr>
              <a:t>3840x2160 (UHD</a:t>
            </a:r>
            <a:r>
              <a:rPr lang="ru-RU" sz="1000" b="1" dirty="0" smtClean="0">
                <a:solidFill>
                  <a:schemeClr val="tx1"/>
                </a:solidFill>
              </a:rPr>
              <a:t>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Цветовой охват </a:t>
            </a:r>
            <a:r>
              <a:rPr lang="en-US" sz="1000" b="1" dirty="0" err="1" smtClean="0"/>
              <a:t>AdobeRGB</a:t>
            </a:r>
            <a:r>
              <a:rPr lang="en-US" sz="1000" b="1" dirty="0" smtClean="0"/>
              <a:t> 100%, </a:t>
            </a:r>
            <a:r>
              <a:rPr lang="en-US" sz="1000" b="1" dirty="0" err="1" smtClean="0"/>
              <a:t>sRGB</a:t>
            </a:r>
            <a:r>
              <a:rPr lang="en-US" sz="1000" b="1" dirty="0" smtClean="0"/>
              <a:t> 100%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Заводская калибровка + аппаратная калибровка</a:t>
            </a:r>
          </a:p>
        </p:txBody>
      </p:sp>
      <p:sp>
        <p:nvSpPr>
          <p:cNvPr id="87" name="Oval 260"/>
          <p:cNvSpPr>
            <a:spLocks noChangeArrowheads="1"/>
          </p:cNvSpPr>
          <p:nvPr/>
        </p:nvSpPr>
        <p:spPr bwMode="auto">
          <a:xfrm>
            <a:off x="8409997" y="1528340"/>
            <a:ext cx="342000" cy="34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ko-KR" sz="1050" b="1" dirty="0" smtClean="0">
                <a:solidFill>
                  <a:schemeClr val="accent6">
                    <a:lumMod val="50000"/>
                  </a:schemeClr>
                </a:solidFill>
              </a:rPr>
              <a:t>31.5</a:t>
            </a:r>
            <a:endParaRPr lang="en-US" altLang="ko-KR" sz="105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014123" y="2085976"/>
            <a:ext cx="450000" cy="180000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 algn="ctr"/>
            <a:r>
              <a:rPr lang="en-US" sz="800" dirty="0" smtClean="0">
                <a:solidFill>
                  <a:schemeClr val="tx1"/>
                </a:solidFill>
              </a:rPr>
              <a:t>MAR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446050" y="1352551"/>
            <a:ext cx="450000" cy="180000"/>
          </a:xfrm>
          <a:prstGeom prst="roundRect">
            <a:avLst/>
          </a:prstGeom>
          <a:ln w="3175">
            <a:solidFill>
              <a:srgbClr val="F6A70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 algn="ctr"/>
            <a:r>
              <a:rPr lang="en-US" sz="800" dirty="0" smtClean="0">
                <a:solidFill>
                  <a:schemeClr val="tx1"/>
                </a:solidFill>
              </a:rPr>
              <a:t>JUL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376073" y="2762251"/>
            <a:ext cx="450000" cy="180000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 algn="ctr"/>
            <a:r>
              <a:rPr lang="en-US" sz="800" dirty="0" smtClean="0">
                <a:solidFill>
                  <a:schemeClr val="tx1"/>
                </a:solidFill>
              </a:rPr>
              <a:t>APR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096163" y="4143376"/>
            <a:ext cx="450000" cy="180000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 algn="ctr"/>
            <a:r>
              <a:rPr lang="en-US" sz="800" dirty="0" smtClean="0">
                <a:solidFill>
                  <a:schemeClr val="tx1"/>
                </a:solidFill>
              </a:rPr>
              <a:t>JUN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33223" y="4972051"/>
            <a:ext cx="450000" cy="180000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 algn="ctr"/>
            <a:r>
              <a:rPr lang="en-US" sz="800" dirty="0" smtClean="0">
                <a:solidFill>
                  <a:schemeClr val="tx1"/>
                </a:solidFill>
              </a:rPr>
              <a:t>APR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401473" y="5632451"/>
            <a:ext cx="450000" cy="180000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 algn="ctr"/>
            <a:r>
              <a:rPr lang="en-US" sz="800" dirty="0" smtClean="0">
                <a:solidFill>
                  <a:schemeClr val="tx1"/>
                </a:solidFill>
              </a:rPr>
              <a:t>APR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3724301" y="853878"/>
            <a:ext cx="5143473" cy="296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/>
          <a:lstStyle/>
          <a:p>
            <a:pPr marL="261840" indent="-261840" fontAlgn="auto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Диагональ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2</a:t>
            </a:r>
            <a:r>
              <a:rPr lang="ru-RU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8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”, UHD </a:t>
            </a:r>
            <a:r>
              <a:rPr lang="ru-RU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разрешение экрана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lang="ru-RU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3840х2160</a:t>
            </a:r>
            <a:endParaRPr lang="en-US" altLang="ko-KR" sz="1600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261840" indent="-261840" fontAlgn="auto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Время отклика: 1 мс</a:t>
            </a:r>
          </a:p>
          <a:p>
            <a:pPr marL="261840" indent="-261840" fontAlgn="auto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Яркость 370 кд. /кв. м</a:t>
            </a:r>
          </a:p>
          <a:p>
            <a:pPr marL="261840" indent="-261840" fontAlgn="auto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Функция Картинка в Картинке (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PIP 2.0)</a:t>
            </a:r>
            <a:endParaRPr lang="ru-RU" altLang="ko-KR" sz="1600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261840" indent="-261840" fontAlgn="auto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Функция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Picture by Picture (PBP)</a:t>
            </a:r>
          </a:p>
          <a:p>
            <a:pPr marL="261840" indent="-261840" fontAlgn="auto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Функция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UHD Upscale</a:t>
            </a:r>
          </a:p>
          <a:p>
            <a:pPr marL="261840" indent="-261840" fontAlgn="auto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Режим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Game Mode</a:t>
            </a:r>
            <a:endParaRPr lang="ru-RU" altLang="ko-KR" sz="1600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261840" indent="-261840" fontAlgn="auto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HDMI</a:t>
            </a:r>
            <a:r>
              <a:rPr lang="ru-RU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х 2 порта,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Display Port x 1 </a:t>
            </a:r>
            <a:r>
              <a:rPr lang="ru-RU" altLang="ko-KR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порт*</a:t>
            </a:r>
            <a:endParaRPr lang="en-US" altLang="ko-KR" sz="1600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605" name="Title 6"/>
          <p:cNvSpPr>
            <a:spLocks noGrp="1"/>
          </p:cNvSpPr>
          <p:nvPr>
            <p:ph type="title" idx="4294967295"/>
          </p:nvPr>
        </p:nvSpPr>
        <p:spPr bwMode="auto">
          <a:xfrm>
            <a:off x="734786" y="97972"/>
            <a:ext cx="822960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altLang="ko-KR" sz="2800" b="1" dirty="0" smtClean="0">
                <a:solidFill>
                  <a:schemeClr val="tx1"/>
                </a:solidFill>
                <a:latin typeface="+mn-lt"/>
              </a:rPr>
              <a:t>UHD-</a:t>
            </a:r>
            <a:r>
              <a:rPr lang="ru-RU" altLang="ko-KR" sz="2800" b="1" dirty="0" smtClean="0">
                <a:solidFill>
                  <a:schemeClr val="tx1"/>
                </a:solidFill>
                <a:latin typeface="+mn-lt"/>
              </a:rPr>
              <a:t>монитор</a:t>
            </a:r>
            <a:r>
              <a:rPr lang="en-US" altLang="ko-KR" sz="2800" b="1" dirty="0" smtClean="0">
                <a:solidFill>
                  <a:schemeClr val="tx1"/>
                </a:solidFill>
                <a:latin typeface="+mn-lt"/>
              </a:rPr>
              <a:t> (UD</a:t>
            </a:r>
            <a:r>
              <a:rPr lang="ru-RU" altLang="ko-KR" sz="2800" b="1" dirty="0" smtClean="0">
                <a:solidFill>
                  <a:schemeClr val="tx1"/>
                </a:solidFill>
                <a:latin typeface="+mn-lt"/>
              </a:rPr>
              <a:t>590</a:t>
            </a:r>
            <a:r>
              <a:rPr lang="en-US" altLang="ko-KR" sz="2800" b="1" dirty="0" smtClean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pic>
        <p:nvPicPr>
          <p:cNvPr id="43" name="Picture 2" descr="C:\Users\je2929.yang\Desktop\자료\png\선.png"/>
          <p:cNvPicPr>
            <a:picLocks noChangeArrowheads="1"/>
          </p:cNvPicPr>
          <p:nvPr/>
        </p:nvPicPr>
        <p:blipFill>
          <a:blip r:embed="rId3" cstate="email"/>
          <a:srcRect l="-36365" r="-36365"/>
          <a:stretch>
            <a:fillRect/>
          </a:stretch>
        </p:blipFill>
        <p:spPr bwMode="auto">
          <a:xfrm>
            <a:off x="3508600" y="830698"/>
            <a:ext cx="45719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pyasetskiy_v\Desktop\S27D590_004_R-Perspective-WW_Bla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2135"/>
            <a:ext cx="2971801" cy="1981202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 flipH="1" flipV="1">
            <a:off x="1485901" y="2909537"/>
            <a:ext cx="428624" cy="509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7675" y="3429784"/>
            <a:ext cx="2895600" cy="418316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altLang="ko-KR" sz="1200" b="1" dirty="0" smtClean="0">
                <a:solidFill>
                  <a:schemeClr val="tx1"/>
                </a:solidFill>
                <a:latin typeface="Trebuchet MS" pitchFamily="34" charset="0"/>
              </a:rPr>
              <a:t>Элементы подставки, стилизованные под металл</a:t>
            </a:r>
            <a:endParaRPr lang="ko-KR" altLang="en-US" sz="12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31" name="Picture 5" descr="C:\Users\master\Pictures\14\8193369848_72ded8e0ea_br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1219" y="4338183"/>
            <a:ext cx="814595" cy="76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 descr="D:\sonjiyoung\WORKS\13년\14년 디자인 스토리\제품이미지\130825 촬영\사진\또칠천\2U6B5789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43150" y="4312554"/>
            <a:ext cx="1055687" cy="78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8842" y="4328657"/>
            <a:ext cx="1093789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436238" y="5295774"/>
            <a:ext cx="2968269" cy="308101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altLang="ko-KR" sz="1200" b="1" dirty="0" smtClean="0">
                <a:solidFill>
                  <a:schemeClr val="tx1"/>
                </a:solidFill>
                <a:latin typeface="Trebuchet MS" pitchFamily="34" charset="0"/>
              </a:rPr>
              <a:t>Стремительные и четкие линии</a:t>
            </a:r>
            <a:endParaRPr lang="ko-KR" altLang="en-US" sz="12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050" name="Picture 2" descr="C:\Users\pyasetskiy_v\Desktop\S27D590_003_Side-WW_Black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3675" y="838296"/>
            <a:ext cx="733425" cy="2224449"/>
          </a:xfrm>
          <a:prstGeom prst="rect">
            <a:avLst/>
          </a:prstGeom>
          <a:noFill/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64454" y="73476"/>
            <a:ext cx="965244" cy="56725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15100" y="3840152"/>
            <a:ext cx="2147888" cy="216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62397" y="3840152"/>
            <a:ext cx="221913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76225" y="6057900"/>
            <a:ext cx="870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800" dirty="0" smtClean="0">
                <a:solidFill>
                  <a:srgbClr val="000000"/>
                </a:solidFill>
                <a:cs typeface="Arial" pitchFamily="34" charset="0"/>
              </a:rPr>
              <a:t>* частота кадровой развёртки при разрешении 3840х2160</a:t>
            </a:r>
            <a:r>
              <a:rPr lang="en-US" altLang="ko-KR" sz="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altLang="ko-KR" sz="800" dirty="0" smtClean="0">
                <a:solidFill>
                  <a:srgbClr val="000000"/>
                </a:solidFill>
                <a:cs typeface="Arial" pitchFamily="34" charset="0"/>
              </a:rPr>
              <a:t>составляет 60 Гц в случае подключения по интерфейсу DР и 30 Гц — по интерфейсу HDMI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64454" y="73476"/>
            <a:ext cx="965244" cy="56725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" name="그림 97" descr="Untitled-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689453" flipH="1">
            <a:off x="4976448" y="3617488"/>
            <a:ext cx="2908479" cy="47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82"/>
          <p:cNvSpPr>
            <a:spLocks noChangeArrowheads="1"/>
          </p:cNvSpPr>
          <p:nvPr/>
        </p:nvSpPr>
        <p:spPr bwMode="auto">
          <a:xfrm>
            <a:off x="1634672" y="5000734"/>
            <a:ext cx="66016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o-KR" sz="1600" b="1" dirty="0" smtClean="0">
                <a:latin typeface="+mn-lt"/>
              </a:rPr>
              <a:t>Одновременное отображение сигналов</a:t>
            </a:r>
            <a:r>
              <a:rPr lang="en-US" altLang="ko-KR" sz="1600" b="1" dirty="0" smtClean="0">
                <a:latin typeface="+mn-lt"/>
              </a:rPr>
              <a:t> </a:t>
            </a:r>
            <a:r>
              <a:rPr lang="ru-RU" altLang="ko-KR" sz="1600" b="1" dirty="0" smtClean="0">
                <a:latin typeface="+mn-lt"/>
              </a:rPr>
              <a:t>от двух ПК на одном экране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ko-KR" sz="1600" b="1" dirty="0" smtClean="0">
                <a:latin typeface="+mn-lt"/>
              </a:rPr>
              <a:t>Контент с каждого ПК воспроизводится без потери качества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49983" y="2360385"/>
            <a:ext cx="1034867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그림 95" descr="Untitled-3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075857" flipH="1">
            <a:off x="1177042" y="3625341"/>
            <a:ext cx="2684874" cy="46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3" name="Picture 23" descr="C:\mySingle\Temp\모니터 28인치_모니터30708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DDDED9"/>
              </a:clrFrom>
              <a:clrTo>
                <a:srgbClr val="DDDE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5808" y="2180997"/>
            <a:ext cx="3701505" cy="2648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26545" y="2279422"/>
            <a:ext cx="1808443" cy="185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6" name="TextBox 117"/>
          <p:cNvSpPr txBox="1">
            <a:spLocks noChangeArrowheads="1"/>
          </p:cNvSpPr>
          <p:nvPr/>
        </p:nvSpPr>
        <p:spPr bwMode="auto">
          <a:xfrm>
            <a:off x="4468032" y="2157185"/>
            <a:ext cx="88819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ko-KR" altLang="en-US" sz="1100" b="1">
              <a:latin typeface="Arial Narrow" pitchFamily="34" charset="0"/>
              <a:ea typeface="맑은 고딕" pitchFamily="34" charset="-127"/>
              <a:cs typeface="Arial" pitchFamily="34" charset="0"/>
            </a:endParaRPr>
          </a:p>
        </p:txBody>
      </p:sp>
      <p:sp>
        <p:nvSpPr>
          <p:cNvPr id="19" name="왼쪽 중괄호 103"/>
          <p:cNvSpPr/>
          <p:nvPr/>
        </p:nvSpPr>
        <p:spPr>
          <a:xfrm rot="5400000" flipV="1">
            <a:off x="3734293" y="1238742"/>
            <a:ext cx="135166" cy="1730755"/>
          </a:xfrm>
          <a:prstGeom prst="leftBrace">
            <a:avLst>
              <a:gd name="adj1" fmla="val 71821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0" name="TextBox 73"/>
          <p:cNvSpPr txBox="1">
            <a:spLocks noChangeArrowheads="1"/>
          </p:cNvSpPr>
          <p:nvPr/>
        </p:nvSpPr>
        <p:spPr bwMode="auto">
          <a:xfrm>
            <a:off x="3197314" y="1768248"/>
            <a:ext cx="12222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B0F0"/>
                </a:solidFill>
                <a:latin typeface="맑은 고딕" pitchFamily="34" charset="-127"/>
                <a:ea typeface="맑은 고딕" pitchFamily="34" charset="-127"/>
              </a:rPr>
              <a:t>1920 x 2160 </a:t>
            </a:r>
            <a:endParaRPr lang="ko-KR" altLang="en-US" sz="1200" b="1" dirty="0">
              <a:solidFill>
                <a:srgbClr val="00B0F0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21" name="왼쪽 중괄호 72"/>
          <p:cNvSpPr/>
          <p:nvPr/>
        </p:nvSpPr>
        <p:spPr>
          <a:xfrm rot="5400000" flipV="1">
            <a:off x="5454250" y="1253725"/>
            <a:ext cx="101827" cy="1676974"/>
          </a:xfrm>
          <a:prstGeom prst="leftBrace">
            <a:avLst>
              <a:gd name="adj1" fmla="val 71821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2" name="TextBox 73"/>
          <p:cNvSpPr txBox="1">
            <a:spLocks noChangeArrowheads="1"/>
          </p:cNvSpPr>
          <p:nvPr/>
        </p:nvSpPr>
        <p:spPr bwMode="auto">
          <a:xfrm>
            <a:off x="4860788" y="1771423"/>
            <a:ext cx="12923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B0F0"/>
                </a:solidFill>
                <a:latin typeface="맑은 고딕" pitchFamily="34" charset="-127"/>
                <a:ea typeface="맑은 고딕" pitchFamily="34" charset="-127"/>
              </a:rPr>
              <a:t>1920 x 2160</a:t>
            </a:r>
            <a:r>
              <a:rPr lang="en-US" altLang="ko-KR" sz="1200" b="1" dirty="0">
                <a:solidFill>
                  <a:srgbClr val="00B0F0"/>
                </a:solidFill>
                <a:latin typeface="Arial Narrow" pitchFamily="34" charset="0"/>
                <a:ea typeface="맑은 고딕" pitchFamily="34" charset="-127"/>
              </a:rPr>
              <a:t> </a:t>
            </a:r>
            <a:endParaRPr lang="ko-KR" altLang="en-US" sz="1200" b="1" dirty="0">
              <a:solidFill>
                <a:srgbClr val="00B0F0"/>
              </a:solidFill>
              <a:latin typeface="Arial Narrow" pitchFamily="34" charset="0"/>
              <a:ea typeface="맑은 고딕" pitchFamily="34" charset="-127"/>
            </a:endParaRPr>
          </a:p>
        </p:txBody>
      </p:sp>
      <p:pic>
        <p:nvPicPr>
          <p:cNvPr id="23" name="Picture 4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6F3E5"/>
              </a:clrFrom>
              <a:clrTo>
                <a:srgbClr val="E6F3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875" y="2996977"/>
            <a:ext cx="1234849" cy="19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7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EBF5E7"/>
              </a:clrFrom>
              <a:clrTo>
                <a:srgbClr val="EBF5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0960" y="3136677"/>
            <a:ext cx="1135515" cy="188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07064" y="2309585"/>
            <a:ext cx="1619125" cy="182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19126" y="1009650"/>
            <a:ext cx="807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 smtClean="0">
                <a:latin typeface="+mn-lt"/>
              </a:rPr>
              <a:t>Функция </a:t>
            </a:r>
            <a:r>
              <a:rPr lang="en-US" altLang="ko-KR" sz="2000" b="1" dirty="0" smtClean="0">
                <a:latin typeface="+mn-lt"/>
              </a:rPr>
              <a:t>Picture by Picture: </a:t>
            </a:r>
            <a:r>
              <a:rPr lang="ru-RU" altLang="ko-KR" sz="2000" b="1" dirty="0" smtClean="0">
                <a:latin typeface="+mn-lt"/>
              </a:rPr>
              <a:t>подключение </a:t>
            </a:r>
            <a:r>
              <a:rPr lang="ru-RU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двух ПК к одному монитору</a:t>
            </a:r>
            <a:endParaRPr lang="en-US" altLang="ko-KR" sz="2000" b="1" dirty="0" smtClean="0">
              <a:latin typeface="+mn-lt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37379" y="1079454"/>
            <a:ext cx="117778" cy="2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6"/>
          <p:cNvSpPr txBox="1">
            <a:spLocks/>
          </p:cNvSpPr>
          <p:nvPr/>
        </p:nvSpPr>
        <p:spPr bwMode="auto">
          <a:xfrm>
            <a:off x="734786" y="97972"/>
            <a:ext cx="822960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UHD-</a:t>
            </a:r>
            <a:r>
              <a:rPr kumimoji="0" lang="ru-RU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монитор</a:t>
            </a:r>
            <a:r>
              <a:rPr kumimoji="0" lang="en-US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(UD</a:t>
            </a:r>
            <a:r>
              <a:rPr kumimoji="0" lang="ru-RU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590</a:t>
            </a:r>
            <a:r>
              <a:rPr kumimoji="0" lang="en-US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Medpi 2009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wrap="none" lIns="0" tIns="0" rIns="0" bIns="0" anchor="ctr"/>
      <a:lstStyle>
        <a:defPPr algn="ctr">
          <a:defRPr sz="1050" b="1" dirty="0" smtClean="0">
            <a:solidFill>
              <a:srgbClr val="FFFFFF"/>
            </a:solidFill>
            <a:latin typeface="Trebuchet MS" pitchFamily="34" charset="0"/>
          </a:defRPr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1432</Words>
  <Application>Microsoft Office PowerPoint</Application>
  <PresentationFormat>On-screen Show (4:3)</PresentationFormat>
  <Paragraphs>349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Masque Medpi 2009</vt:lpstr>
      <vt:lpstr>Slide 1</vt:lpstr>
      <vt:lpstr>Slide 2</vt:lpstr>
      <vt:lpstr>Разрешение экрана</vt:lpstr>
      <vt:lpstr>Slide 4</vt:lpstr>
      <vt:lpstr>Slide 5</vt:lpstr>
      <vt:lpstr>Slide 6</vt:lpstr>
      <vt:lpstr>Модельный ряд мониторов Samsung (B2C)</vt:lpstr>
      <vt:lpstr>UHD-монитор (UD590)</vt:lpstr>
      <vt:lpstr>Slide 9</vt:lpstr>
      <vt:lpstr>Slide 10</vt:lpstr>
      <vt:lpstr>Slide 11</vt:lpstr>
      <vt:lpstr>Серия 5 (SD590)</vt:lpstr>
      <vt:lpstr>Серия 3 (SD390/391)</vt:lpstr>
      <vt:lpstr>Slide 14</vt:lpstr>
      <vt:lpstr>Slide 15</vt:lpstr>
      <vt:lpstr>Slide 16</vt:lpstr>
      <vt:lpstr>Slide 17</vt:lpstr>
      <vt:lpstr>Slide 18</vt:lpstr>
      <vt:lpstr>LED телевизор (LT) Серия 3 (TD390/TD391)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2012-09-20T06:10:03Z</dcterms:created>
  <dcterms:modified xsi:type="dcterms:W3CDTF">2014-05-27T09:04:58Z</dcterms:modified>
</cp:coreProperties>
</file>